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59" r:id="rId3"/>
    <p:sldId id="276" r:id="rId4"/>
    <p:sldId id="268" r:id="rId5"/>
    <p:sldId id="277" r:id="rId6"/>
    <p:sldId id="265" r:id="rId7"/>
    <p:sldId id="278" r:id="rId8"/>
    <p:sldId id="272" r:id="rId9"/>
    <p:sldId id="279" r:id="rId10"/>
    <p:sldId id="280" r:id="rId11"/>
    <p:sldId id="281" r:id="rId12"/>
    <p:sldId id="274" r:id="rId13"/>
    <p:sldId id="26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6D4"/>
    <a:srgbClr val="C7EA94"/>
    <a:srgbClr val="FFFFCC"/>
    <a:srgbClr val="403EB2"/>
    <a:srgbClr val="0001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898" autoAdjust="0"/>
  </p:normalViewPr>
  <p:slideViewPr>
    <p:cSldViewPr snapToGrid="0">
      <p:cViewPr varScale="1">
        <p:scale>
          <a:sx n="60" d="100"/>
          <a:sy n="60" d="100"/>
        </p:scale>
        <p:origin x="9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DANS QUELLES</a:t>
            </a:r>
            <a:r>
              <a:rPr lang="en-US" sz="1800" baseline="0" dirty="0"/>
              <a:t> FORMATIONS</a:t>
            </a:r>
            <a:r>
              <a:rPr lang="en-US" sz="1800" dirty="0"/>
              <a:t> Sont ALLES</a:t>
            </a:r>
            <a:r>
              <a:rPr lang="en-US" sz="1800" baseline="0" dirty="0"/>
              <a:t> </a:t>
            </a:r>
            <a:r>
              <a:rPr lang="en-US" sz="1800" dirty="0"/>
              <a:t>les </a:t>
            </a:r>
            <a:r>
              <a:rPr lang="en-US" sz="1800" dirty="0" err="1"/>
              <a:t>bacheliers</a:t>
            </a:r>
            <a:r>
              <a:rPr lang="en-US" sz="1800" dirty="0"/>
              <a:t> de</a:t>
            </a:r>
            <a:r>
              <a:rPr lang="en-US" sz="1800" baseline="0" dirty="0"/>
              <a:t> la </a:t>
            </a:r>
            <a:r>
              <a:rPr lang="en-US" sz="1800" baseline="0" dirty="0" err="1"/>
              <a:t>voie</a:t>
            </a:r>
            <a:r>
              <a:rPr lang="en-US" sz="1800" baseline="0" dirty="0"/>
              <a:t> GENERALE</a:t>
            </a:r>
            <a:r>
              <a:rPr lang="en-US" sz="1800" dirty="0"/>
              <a:t> à la Réunion EN 2024?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59-4011-A33F-2CD8F7C96A0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59-4011-A33F-2CD8F7C96A0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659-4011-A33F-2CD8F7C96A0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659-4011-A33F-2CD8F7C96A0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659-4011-A33F-2CD8F7C96A00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659-4011-A33F-2CD8F7C96A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659-4011-A33F-2CD8F7C96A00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659-4011-A33F-2CD8F7C96A00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659-4011-A33F-2CD8F7C96A00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659-4011-A33F-2CD8F7C96A00}"/>
              </c:ext>
            </c:extLst>
          </c:dPt>
          <c:dLbls>
            <c:dLbl>
              <c:idx val="0"/>
              <c:layout>
                <c:manualLayout>
                  <c:x val="2.5360025836607951E-2"/>
                  <c:y val="-9.32914109646423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59-4011-A33F-2CD8F7C96A00}"/>
                </c:ext>
              </c:extLst>
            </c:dLbl>
            <c:dLbl>
              <c:idx val="1"/>
              <c:layout>
                <c:manualLayout>
                  <c:x val="1.859735228017916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59-4011-A33F-2CD8F7C96A00}"/>
                </c:ext>
              </c:extLst>
            </c:dLbl>
            <c:dLbl>
              <c:idx val="2"/>
              <c:layout>
                <c:manualLayout>
                  <c:x val="-6.1990458148201498E-17"/>
                  <c:y val="1.63259969188124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59-4011-A33F-2CD8F7C96A00}"/>
                </c:ext>
              </c:extLst>
            </c:dLbl>
            <c:dLbl>
              <c:idx val="3"/>
              <c:layout>
                <c:manualLayout>
                  <c:x val="-5.2410720062323092E-2"/>
                  <c:y val="2.23003201107448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59-4011-A33F-2CD8F7C96A00}"/>
                </c:ext>
              </c:extLst>
            </c:dLbl>
            <c:dLbl>
              <c:idx val="4"/>
              <c:layout>
                <c:manualLayout>
                  <c:x val="-1.3525347112857572E-2"/>
                  <c:y val="1.96872423811861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59-4011-A33F-2CD8F7C96A00}"/>
                </c:ext>
              </c:extLst>
            </c:dLbl>
            <c:dLbl>
              <c:idx val="5"/>
              <c:layout>
                <c:manualLayout>
                  <c:x val="-5.0319616199638387E-2"/>
                  <c:y val="5.9889045660085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59-4011-A33F-2CD8F7C96A00}"/>
                </c:ext>
              </c:extLst>
            </c:dLbl>
            <c:dLbl>
              <c:idx val="6"/>
              <c:layout>
                <c:manualLayout>
                  <c:x val="-3.9138573837345987E-2"/>
                  <c:y val="-3.1442327451750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59-4011-A33F-2CD8F7C96A00}"/>
                </c:ext>
              </c:extLst>
            </c:dLbl>
            <c:dLbl>
              <c:idx val="7"/>
              <c:layout>
                <c:manualLayout>
                  <c:x val="3.6075535336167447E-2"/>
                  <c:y val="-1.45549292665623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2650222542547"/>
                      <c:h val="9.67198703175929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659-4011-A33F-2CD8F7C96A00}"/>
                </c:ext>
              </c:extLst>
            </c:dLbl>
            <c:dLbl>
              <c:idx val="8"/>
              <c:layout>
                <c:manualLayout>
                  <c:x val="4.1253639929167592E-2"/>
                  <c:y val="-3.2464860082166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59-4011-A33F-2CD8F7C96A00}"/>
                </c:ext>
              </c:extLst>
            </c:dLbl>
            <c:dLbl>
              <c:idx val="9"/>
              <c:layout>
                <c:manualLayout>
                  <c:x val="5.7482725229644684E-2"/>
                  <c:y val="-1.6325996918812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59-4011-A33F-2CD8F7C96A0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LICENCE</c:v>
                </c:pt>
                <c:pt idx="1">
                  <c:v>PASS</c:v>
                </c:pt>
                <c:pt idx="2">
                  <c:v>CPGE</c:v>
                </c:pt>
                <c:pt idx="3">
                  <c:v>BUT</c:v>
                </c:pt>
                <c:pt idx="4">
                  <c:v>BTS</c:v>
                </c:pt>
                <c:pt idx="5">
                  <c:v>Ec. COMMERCE</c:v>
                </c:pt>
                <c:pt idx="6">
                  <c:v>Ec. INGENIEURS</c:v>
                </c:pt>
                <c:pt idx="7">
                  <c:v>IFSI</c:v>
                </c:pt>
                <c:pt idx="8">
                  <c:v>EFTS</c:v>
                </c:pt>
                <c:pt idx="9">
                  <c:v>AUTRES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49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20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 formatCode="0%">
                  <c:v>0.01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659-4011-A33F-2CD8F7C96A0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DF33F-6200-4A6A-B849-362808A4CEAA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3B4B-3308-4865-8778-D5E00A2A4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8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APRES UN BAC PRO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BTS (places réservées pour les bacheliers pro)</a:t>
            </a:r>
          </a:p>
          <a:p>
            <a:pPr marL="171450" indent="-171450">
              <a:buFontTx/>
              <a:buChar char="-"/>
            </a:pPr>
            <a:r>
              <a:rPr lang="fr-FR" dirty="0"/>
              <a:t>BUT</a:t>
            </a:r>
          </a:p>
          <a:p>
            <a:pPr marL="171450" indent="-171450">
              <a:buFontTx/>
              <a:buChar char="-"/>
            </a:pPr>
            <a:r>
              <a:rPr lang="fr-FR" dirty="0"/>
              <a:t>LICENCE</a:t>
            </a:r>
          </a:p>
          <a:p>
            <a:pPr marL="171450" indent="-171450">
              <a:buFontTx/>
              <a:buChar char="-"/>
            </a:pPr>
            <a:r>
              <a:rPr lang="fr-FR" dirty="0"/>
              <a:t>CPGE</a:t>
            </a:r>
          </a:p>
          <a:p>
            <a:pPr marL="171450" indent="-171450">
              <a:buFontTx/>
              <a:buChar char="-"/>
            </a:pPr>
            <a:r>
              <a:rPr lang="fr-FR" dirty="0"/>
              <a:t>CS</a:t>
            </a:r>
          </a:p>
          <a:p>
            <a:pPr marL="171450" indent="-171450">
              <a:buFontTx/>
              <a:buChar char="-"/>
            </a:pPr>
            <a:r>
              <a:rPr lang="fr-FR" dirty="0"/>
              <a:t>FCIL</a:t>
            </a:r>
          </a:p>
          <a:p>
            <a:pPr marL="171450" indent="-171450">
              <a:buFontTx/>
              <a:buChar char="-"/>
            </a:pPr>
            <a:r>
              <a:rPr lang="fr-FR" dirty="0"/>
              <a:t>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E3B4B-3308-4865-8778-D5E00A2A46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12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2F406-8330-A40A-6CD1-0B0BA663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179832-9FBA-270A-EB4C-968823463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A8F399-21FA-DB4B-4C55-914119194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 vœux = moins que les autres élèves de Tale G et T </a:t>
            </a:r>
            <a:r>
              <a:rPr lang="fr-FR" dirty="0">
                <a:sym typeface="Wingdings" panose="05000000000000000000" pitchFamily="2" charset="2"/>
              </a:rPr>
              <a:t> en moyenne 10 vœux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7D48DF-31F7-7DC3-2D6A-674A7AA8B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E3B4B-3308-4865-8778-D5E00A2A46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9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9">
            <a:extLst>
              <a:ext uri="{FF2B5EF4-FFF2-40B4-BE49-F238E27FC236}">
                <a16:creationId xmlns:a16="http://schemas.microsoft.com/office/drawing/2014/main" id="{7AFAF28C-1F93-40C8-8CED-209FBB58713C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2497C9-8435-441E-BCA4-463A046423CF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3" name="Espace réservé du numéro de diapositive 19">
            <a:extLst>
              <a:ext uri="{FF2B5EF4-FFF2-40B4-BE49-F238E27FC236}">
                <a16:creationId xmlns:a16="http://schemas.microsoft.com/office/drawing/2014/main" id="{3605308E-93CA-46BD-9BE4-F69A4EB34F3A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B05B7D-05CA-4679-8B81-3918031F3A3B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4" name="Forme libre : forme 1">
            <a:extLst>
              <a:ext uri="{FF2B5EF4-FFF2-40B4-BE49-F238E27FC236}">
                <a16:creationId xmlns:a16="http://schemas.microsoft.com/office/drawing/2014/main" id="{61A16D40-17EE-414C-B330-08FC1547F780}"/>
              </a:ext>
            </a:extLst>
          </p:cNvPr>
          <p:cNvSpPr/>
          <p:nvPr/>
        </p:nvSpPr>
        <p:spPr>
          <a:xfrm>
            <a:off x="3851279" y="9429841"/>
            <a:ext cx="2938323" cy="4888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3E648D-9D92-42F0-92BE-60BAF1274631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5" name="Forme libre : forme 2">
            <a:extLst>
              <a:ext uri="{FF2B5EF4-FFF2-40B4-BE49-F238E27FC236}">
                <a16:creationId xmlns:a16="http://schemas.microsoft.com/office/drawing/2014/main" id="{AC9CD080-21EC-4B5C-826E-BCBC9E0FB6AB}"/>
              </a:ext>
            </a:extLst>
          </p:cNvPr>
          <p:cNvSpPr/>
          <p:nvPr/>
        </p:nvSpPr>
        <p:spPr>
          <a:xfrm>
            <a:off x="3851279" y="9429841"/>
            <a:ext cx="2940116" cy="4903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904721-25F2-4E4B-B70E-EA593029E01B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6" name="Forme libre : forme 3">
            <a:extLst>
              <a:ext uri="{FF2B5EF4-FFF2-40B4-BE49-F238E27FC236}">
                <a16:creationId xmlns:a16="http://schemas.microsoft.com/office/drawing/2014/main" id="{91C8BC2A-3530-4DDA-8DCB-48552B774816}"/>
              </a:ext>
            </a:extLst>
          </p:cNvPr>
          <p:cNvSpPr/>
          <p:nvPr/>
        </p:nvSpPr>
        <p:spPr>
          <a:xfrm>
            <a:off x="3851279" y="9429841"/>
            <a:ext cx="2941560" cy="492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170ADD-EF66-48DB-812E-346DAAE87064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34"/>
              <a:cs typeface="Microsoft YaHei" pitchFamily="34"/>
            </a:endParaRPr>
          </a:p>
        </p:txBody>
      </p:sp>
      <p:sp>
        <p:nvSpPr>
          <p:cNvPr id="7" name="Espace réservé de l'image des diapositives 4">
            <a:extLst>
              <a:ext uri="{FF2B5EF4-FFF2-40B4-BE49-F238E27FC236}">
                <a16:creationId xmlns:a16="http://schemas.microsoft.com/office/drawing/2014/main" id="{382CB354-B2A0-46CC-A3D6-99E38F62B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55650"/>
            <a:ext cx="6616700" cy="372268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8" name="Forme libre : forme 5">
            <a:extLst>
              <a:ext uri="{FF2B5EF4-FFF2-40B4-BE49-F238E27FC236}">
                <a16:creationId xmlns:a16="http://schemas.microsoft.com/office/drawing/2014/main" id="{88D58430-D1FD-44BC-AF52-6A2982305A1C}"/>
              </a:ext>
            </a:extLst>
          </p:cNvPr>
          <p:cNvSpPr/>
          <p:nvPr/>
        </p:nvSpPr>
        <p:spPr>
          <a:xfrm>
            <a:off x="679316" y="4716356"/>
            <a:ext cx="5438878" cy="44672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9">
            <a:extLst>
              <a:ext uri="{FF2B5EF4-FFF2-40B4-BE49-F238E27FC236}">
                <a16:creationId xmlns:a16="http://schemas.microsoft.com/office/drawing/2014/main" id="{7AFAF28C-1F93-40C8-8CED-209FBB58713C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2497C9-8435-441E-BCA4-463A046423CF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3" name="Espace réservé du numéro de diapositive 19">
            <a:extLst>
              <a:ext uri="{FF2B5EF4-FFF2-40B4-BE49-F238E27FC236}">
                <a16:creationId xmlns:a16="http://schemas.microsoft.com/office/drawing/2014/main" id="{3605308E-93CA-46BD-9BE4-F69A4EB34F3A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B05B7D-05CA-4679-8B81-3918031F3A3B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4" name="Forme libre : forme 1">
            <a:extLst>
              <a:ext uri="{FF2B5EF4-FFF2-40B4-BE49-F238E27FC236}">
                <a16:creationId xmlns:a16="http://schemas.microsoft.com/office/drawing/2014/main" id="{61A16D40-17EE-414C-B330-08FC1547F780}"/>
              </a:ext>
            </a:extLst>
          </p:cNvPr>
          <p:cNvSpPr/>
          <p:nvPr/>
        </p:nvSpPr>
        <p:spPr>
          <a:xfrm>
            <a:off x="3851279" y="9429841"/>
            <a:ext cx="2938323" cy="4888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3E648D-9D92-42F0-92BE-60BAF1274631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5" name="Forme libre : forme 2">
            <a:extLst>
              <a:ext uri="{FF2B5EF4-FFF2-40B4-BE49-F238E27FC236}">
                <a16:creationId xmlns:a16="http://schemas.microsoft.com/office/drawing/2014/main" id="{AC9CD080-21EC-4B5C-826E-BCBC9E0FB6AB}"/>
              </a:ext>
            </a:extLst>
          </p:cNvPr>
          <p:cNvSpPr/>
          <p:nvPr/>
        </p:nvSpPr>
        <p:spPr>
          <a:xfrm>
            <a:off x="3851279" y="9429841"/>
            <a:ext cx="2940116" cy="4903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904721-25F2-4E4B-B70E-EA593029E01B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6" name="Forme libre : forme 3">
            <a:extLst>
              <a:ext uri="{FF2B5EF4-FFF2-40B4-BE49-F238E27FC236}">
                <a16:creationId xmlns:a16="http://schemas.microsoft.com/office/drawing/2014/main" id="{91C8BC2A-3530-4DDA-8DCB-48552B774816}"/>
              </a:ext>
            </a:extLst>
          </p:cNvPr>
          <p:cNvSpPr/>
          <p:nvPr/>
        </p:nvSpPr>
        <p:spPr>
          <a:xfrm>
            <a:off x="3851279" y="9429841"/>
            <a:ext cx="2941560" cy="492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170ADD-EF66-48DB-812E-346DAAE87064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34"/>
              <a:cs typeface="Microsoft YaHei" pitchFamily="34"/>
            </a:endParaRPr>
          </a:p>
        </p:txBody>
      </p:sp>
      <p:sp>
        <p:nvSpPr>
          <p:cNvPr id="7" name="Espace réservé de l'image des diapositives 4">
            <a:extLst>
              <a:ext uri="{FF2B5EF4-FFF2-40B4-BE49-F238E27FC236}">
                <a16:creationId xmlns:a16="http://schemas.microsoft.com/office/drawing/2014/main" id="{382CB354-B2A0-46CC-A3D6-99E38F62B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55650"/>
            <a:ext cx="6616700" cy="372268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8" name="Forme libre : forme 5">
            <a:extLst>
              <a:ext uri="{FF2B5EF4-FFF2-40B4-BE49-F238E27FC236}">
                <a16:creationId xmlns:a16="http://schemas.microsoft.com/office/drawing/2014/main" id="{88D58430-D1FD-44BC-AF52-6A2982305A1C}"/>
              </a:ext>
            </a:extLst>
          </p:cNvPr>
          <p:cNvSpPr/>
          <p:nvPr/>
        </p:nvSpPr>
        <p:spPr>
          <a:xfrm>
            <a:off x="679316" y="4716356"/>
            <a:ext cx="5438878" cy="44672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Espace réservé des notes 8">
            <a:extLst>
              <a:ext uri="{FF2B5EF4-FFF2-40B4-BE49-F238E27FC236}">
                <a16:creationId xmlns:a16="http://schemas.microsoft.com/office/drawing/2014/main" id="{F985CB29-4E8A-4D36-B07A-81221B9F4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56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9">
            <a:extLst>
              <a:ext uri="{FF2B5EF4-FFF2-40B4-BE49-F238E27FC236}">
                <a16:creationId xmlns:a16="http://schemas.microsoft.com/office/drawing/2014/main" id="{30BF21E0-67F1-47BE-98F9-6A481B8A041C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009260-0360-4586-8408-11468559BC5A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3" name="Espace réservé du numéro de diapositive 19">
            <a:extLst>
              <a:ext uri="{FF2B5EF4-FFF2-40B4-BE49-F238E27FC236}">
                <a16:creationId xmlns:a16="http://schemas.microsoft.com/office/drawing/2014/main" id="{BCCBAB21-85A0-4416-B968-D54B48053898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608254-5D93-46DA-BEDA-91936941BD32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E2BE80DB-2055-41E7-9BE2-36358F950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8425" y="744538"/>
            <a:ext cx="6583363" cy="370363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9933E797-BEA9-456B-8C75-4420770C4D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9">
            <a:extLst>
              <a:ext uri="{FF2B5EF4-FFF2-40B4-BE49-F238E27FC236}">
                <a16:creationId xmlns:a16="http://schemas.microsoft.com/office/drawing/2014/main" id="{30A916EA-0574-476F-96CA-D70261EE22D2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4DA8B6-4BE8-4EE6-BEBB-5044E24371BF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3" name="Espace réservé du numéro de diapositive 19">
            <a:extLst>
              <a:ext uri="{FF2B5EF4-FFF2-40B4-BE49-F238E27FC236}">
                <a16:creationId xmlns:a16="http://schemas.microsoft.com/office/drawing/2014/main" id="{926C9DDE-ACDA-4EB9-A81F-AD95EEB26754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497AEC-FF38-4A88-AC31-B43A6D2E0E6D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4" name="Forme libre : forme 1">
            <a:extLst>
              <a:ext uri="{FF2B5EF4-FFF2-40B4-BE49-F238E27FC236}">
                <a16:creationId xmlns:a16="http://schemas.microsoft.com/office/drawing/2014/main" id="{E9937A34-FA12-4540-B281-ADF9532F866C}"/>
              </a:ext>
            </a:extLst>
          </p:cNvPr>
          <p:cNvSpPr/>
          <p:nvPr/>
        </p:nvSpPr>
        <p:spPr>
          <a:xfrm>
            <a:off x="3851279" y="9429841"/>
            <a:ext cx="2938323" cy="4888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E98B4D-1E76-4638-A460-F97506A6FB3E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5" name="Forme libre : forme 2">
            <a:extLst>
              <a:ext uri="{FF2B5EF4-FFF2-40B4-BE49-F238E27FC236}">
                <a16:creationId xmlns:a16="http://schemas.microsoft.com/office/drawing/2014/main" id="{37E031D2-F6ED-4638-A75B-D347401EF14F}"/>
              </a:ext>
            </a:extLst>
          </p:cNvPr>
          <p:cNvSpPr/>
          <p:nvPr/>
        </p:nvSpPr>
        <p:spPr>
          <a:xfrm>
            <a:off x="3851279" y="9429841"/>
            <a:ext cx="2940116" cy="4903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88D8D1-AFF6-4A92-8FED-6A85734DAD01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6" name="Forme libre : forme 3">
            <a:extLst>
              <a:ext uri="{FF2B5EF4-FFF2-40B4-BE49-F238E27FC236}">
                <a16:creationId xmlns:a16="http://schemas.microsoft.com/office/drawing/2014/main" id="{A10D435F-7611-4018-87C5-8B68CFD6B4A8}"/>
              </a:ext>
            </a:extLst>
          </p:cNvPr>
          <p:cNvSpPr/>
          <p:nvPr/>
        </p:nvSpPr>
        <p:spPr>
          <a:xfrm>
            <a:off x="3851279" y="9429841"/>
            <a:ext cx="2941560" cy="492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AB70CD-74AF-454B-9480-CE61F8803E53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34"/>
              <a:cs typeface="Microsoft YaHei" pitchFamily="34"/>
            </a:endParaRPr>
          </a:p>
        </p:txBody>
      </p:sp>
      <p:sp>
        <p:nvSpPr>
          <p:cNvPr id="7" name="Espace réservé de l'image des diapositives 4">
            <a:extLst>
              <a:ext uri="{FF2B5EF4-FFF2-40B4-BE49-F238E27FC236}">
                <a16:creationId xmlns:a16="http://schemas.microsoft.com/office/drawing/2014/main" id="{8AC68AF8-6833-4110-BEA9-F3087015C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55650"/>
            <a:ext cx="6616700" cy="372268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8" name="Forme libre : forme 5">
            <a:extLst>
              <a:ext uri="{FF2B5EF4-FFF2-40B4-BE49-F238E27FC236}">
                <a16:creationId xmlns:a16="http://schemas.microsoft.com/office/drawing/2014/main" id="{D871E32C-17AB-4D8D-B95F-995EBE3A6A7C}"/>
              </a:ext>
            </a:extLst>
          </p:cNvPr>
          <p:cNvSpPr/>
          <p:nvPr/>
        </p:nvSpPr>
        <p:spPr>
          <a:xfrm>
            <a:off x="679316" y="4716356"/>
            <a:ext cx="5438878" cy="44672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9">
            <a:extLst>
              <a:ext uri="{FF2B5EF4-FFF2-40B4-BE49-F238E27FC236}">
                <a16:creationId xmlns:a16="http://schemas.microsoft.com/office/drawing/2014/main" id="{B09E9477-EB31-45C6-87D8-FFBFF44ABF53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702BA0-A5B7-4836-95A3-779D57678462}" type="slidenum"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3" name="Espace réservé du numéro de diapositive 19">
            <a:extLst>
              <a:ext uri="{FF2B5EF4-FFF2-40B4-BE49-F238E27FC236}">
                <a16:creationId xmlns:a16="http://schemas.microsoft.com/office/drawing/2014/main" id="{4B6A5812-2D63-4A24-9269-37250D11592A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5383FC-0D5F-4989-979F-C3D954AE9A05}" type="slidenum"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4" name="Forme libre : forme 1">
            <a:extLst>
              <a:ext uri="{FF2B5EF4-FFF2-40B4-BE49-F238E27FC236}">
                <a16:creationId xmlns:a16="http://schemas.microsoft.com/office/drawing/2014/main" id="{4D0137B9-8742-4D01-9538-F894886C5B02}"/>
              </a:ext>
            </a:extLst>
          </p:cNvPr>
          <p:cNvSpPr/>
          <p:nvPr/>
        </p:nvSpPr>
        <p:spPr>
          <a:xfrm>
            <a:off x="3851279" y="9429841"/>
            <a:ext cx="2938323" cy="4888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E8B543-90C0-4D70-B754-9E9752E4B7CF}" type="slidenum"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5" name="Forme libre : forme 2">
            <a:extLst>
              <a:ext uri="{FF2B5EF4-FFF2-40B4-BE49-F238E27FC236}">
                <a16:creationId xmlns:a16="http://schemas.microsoft.com/office/drawing/2014/main" id="{7E7BBD38-CBE7-4285-86D1-8218792D9617}"/>
              </a:ext>
            </a:extLst>
          </p:cNvPr>
          <p:cNvSpPr/>
          <p:nvPr/>
        </p:nvSpPr>
        <p:spPr>
          <a:xfrm>
            <a:off x="3851279" y="9429841"/>
            <a:ext cx="2940116" cy="4903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6C2187-27FD-4DA1-9C37-2A9F2887DDA2}" type="slidenum"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6" name="Forme libre : forme 3">
            <a:extLst>
              <a:ext uri="{FF2B5EF4-FFF2-40B4-BE49-F238E27FC236}">
                <a16:creationId xmlns:a16="http://schemas.microsoft.com/office/drawing/2014/main" id="{FC09F5B4-4FCA-4F0E-949B-7B2013AB65FD}"/>
              </a:ext>
            </a:extLst>
          </p:cNvPr>
          <p:cNvSpPr/>
          <p:nvPr/>
        </p:nvSpPr>
        <p:spPr>
          <a:xfrm>
            <a:off x="3851279" y="9429841"/>
            <a:ext cx="2941560" cy="492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421DAE-A24A-4FD6-8894-D744EE042B5D}" type="slidenum"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34"/>
              <a:cs typeface="Microsoft YaHei" pitchFamily="34"/>
            </a:endParaRPr>
          </a:p>
        </p:txBody>
      </p:sp>
      <p:sp>
        <p:nvSpPr>
          <p:cNvPr id="7" name="Espace réservé de l'image des diapositives 4">
            <a:extLst>
              <a:ext uri="{FF2B5EF4-FFF2-40B4-BE49-F238E27FC236}">
                <a16:creationId xmlns:a16="http://schemas.microsoft.com/office/drawing/2014/main" id="{B20AFC88-0665-4711-99E9-175B089B1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55650"/>
            <a:ext cx="6616700" cy="372268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8" name="Forme libre : forme 5">
            <a:extLst>
              <a:ext uri="{FF2B5EF4-FFF2-40B4-BE49-F238E27FC236}">
                <a16:creationId xmlns:a16="http://schemas.microsoft.com/office/drawing/2014/main" id="{37386C63-8D43-4BDD-9DF6-8F6E1B02CD4D}"/>
              </a:ext>
            </a:extLst>
          </p:cNvPr>
          <p:cNvSpPr/>
          <p:nvPr/>
        </p:nvSpPr>
        <p:spPr>
          <a:xfrm>
            <a:off x="679316" y="4716356"/>
            <a:ext cx="5438878" cy="44672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Espace réservé des notes 7">
            <a:extLst>
              <a:ext uri="{FF2B5EF4-FFF2-40B4-BE49-F238E27FC236}">
                <a16:creationId xmlns:a16="http://schemas.microsoft.com/office/drawing/2014/main" id="{D302658F-70B7-44A7-B082-F380F86342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9">
            <a:extLst>
              <a:ext uri="{FF2B5EF4-FFF2-40B4-BE49-F238E27FC236}">
                <a16:creationId xmlns:a16="http://schemas.microsoft.com/office/drawing/2014/main" id="{92BE3EA8-768A-4E86-AA8E-1B063E8F3F4B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7A4531-88EF-4FB7-BBF7-1C64104D9DBD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3" name="Espace réservé du numéro de diapositive 19">
            <a:extLst>
              <a:ext uri="{FF2B5EF4-FFF2-40B4-BE49-F238E27FC236}">
                <a16:creationId xmlns:a16="http://schemas.microsoft.com/office/drawing/2014/main" id="{C58E80F8-342C-4BE1-A11F-89E638B8CD98}"/>
              </a:ext>
            </a:extLst>
          </p:cNvPr>
          <p:cNvSpPr txBox="1"/>
          <p:nvPr/>
        </p:nvSpPr>
        <p:spPr>
          <a:xfrm>
            <a:off x="3851279" y="9429475"/>
            <a:ext cx="2927515" cy="477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3CDCF7-C1DE-4A80-AC32-C2117CA9D3F1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4" name="Forme libre : forme 1">
            <a:extLst>
              <a:ext uri="{FF2B5EF4-FFF2-40B4-BE49-F238E27FC236}">
                <a16:creationId xmlns:a16="http://schemas.microsoft.com/office/drawing/2014/main" id="{1E235DEA-065D-4A5F-B2CA-07305A4FD53B}"/>
              </a:ext>
            </a:extLst>
          </p:cNvPr>
          <p:cNvSpPr/>
          <p:nvPr/>
        </p:nvSpPr>
        <p:spPr>
          <a:xfrm>
            <a:off x="3851279" y="9429841"/>
            <a:ext cx="2938323" cy="4888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64F625-C093-485F-9CFB-9A8E9D4816B2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5" name="Forme libre : forme 2">
            <a:extLst>
              <a:ext uri="{FF2B5EF4-FFF2-40B4-BE49-F238E27FC236}">
                <a16:creationId xmlns:a16="http://schemas.microsoft.com/office/drawing/2014/main" id="{E45121F2-7BC0-4DA8-9872-953C0C9E5F06}"/>
              </a:ext>
            </a:extLst>
          </p:cNvPr>
          <p:cNvSpPr/>
          <p:nvPr/>
        </p:nvSpPr>
        <p:spPr>
          <a:xfrm>
            <a:off x="3851279" y="9429841"/>
            <a:ext cx="2940116" cy="4903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13DC4E-F1F4-4D8E-9105-10A834B73693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egoe UI" pitchFamily="34"/>
              <a:cs typeface="Segoe UI" pitchFamily="34"/>
            </a:endParaRPr>
          </a:p>
        </p:txBody>
      </p:sp>
      <p:sp>
        <p:nvSpPr>
          <p:cNvPr id="6" name="Forme libre : forme 3">
            <a:extLst>
              <a:ext uri="{FF2B5EF4-FFF2-40B4-BE49-F238E27FC236}">
                <a16:creationId xmlns:a16="http://schemas.microsoft.com/office/drawing/2014/main" id="{86FF9A01-40E0-493D-9B71-289505F511A0}"/>
              </a:ext>
            </a:extLst>
          </p:cNvPr>
          <p:cNvSpPr/>
          <p:nvPr/>
        </p:nvSpPr>
        <p:spPr>
          <a:xfrm>
            <a:off x="3851279" y="9429841"/>
            <a:ext cx="2941560" cy="492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5CC3A9-797A-429C-A3F8-ECD729FCFAA7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34"/>
              <a:cs typeface="Microsoft YaHei" pitchFamily="34"/>
            </a:endParaRPr>
          </a:p>
        </p:txBody>
      </p:sp>
      <p:sp>
        <p:nvSpPr>
          <p:cNvPr id="7" name="Espace réservé de l'image des diapositives 4">
            <a:extLst>
              <a:ext uri="{FF2B5EF4-FFF2-40B4-BE49-F238E27FC236}">
                <a16:creationId xmlns:a16="http://schemas.microsoft.com/office/drawing/2014/main" id="{8CF2AD79-12DB-4107-873C-7DF0A0753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55650"/>
            <a:ext cx="6616700" cy="372268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8" name="Forme libre : forme 5">
            <a:extLst>
              <a:ext uri="{FF2B5EF4-FFF2-40B4-BE49-F238E27FC236}">
                <a16:creationId xmlns:a16="http://schemas.microsoft.com/office/drawing/2014/main" id="{2FDD6A44-945A-48C2-8A93-DF9D76F35819}"/>
              </a:ext>
            </a:extLst>
          </p:cNvPr>
          <p:cNvSpPr/>
          <p:nvPr/>
        </p:nvSpPr>
        <p:spPr>
          <a:xfrm>
            <a:off x="679316" y="4716356"/>
            <a:ext cx="5438878" cy="44672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E3B4B-3308-4865-8778-D5E00A2A46C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52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87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6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68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A2FCA-271E-41C5-B055-99E1B84D24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85C97B-09E9-4ACA-AD5A-42CA7ADD8154}" type="datetime1">
              <a:rPr lang="en-US"/>
              <a:pPr lvl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20108-EB8A-41B0-B772-787836C8B7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www.admission-postbac.fr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449FB-B66F-4691-96AA-5F82F11C43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75F155-0AB2-40B8-BC8C-3A93CB223F70}" type="slidenum"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F4787C0-1BF3-42A5-B578-2988B833C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1" y="273598"/>
            <a:ext cx="10972324" cy="1144801"/>
          </a:xfrm>
        </p:spPr>
        <p:txBody>
          <a:bodyPr lIns="0" tIns="0" rIns="0" bIns="0" anchorCtr="1"/>
          <a:lstStyle>
            <a:lvl1pPr algn="ctr" hangingPunct="0">
              <a:defRPr sz="4400" cap="none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DA821FE-CB1A-4B3C-9738-FD05A1579F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1" y="1604516"/>
            <a:ext cx="10972324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spcAft>
                <a:spcPts val="0"/>
              </a:spcAft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393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9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63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27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7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4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20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3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C58A-F1C5-4849-9566-C8FFFA316047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891B-9559-4ACF-AA70-82CCBF271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47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eunes360.re/wp-content/uploads/2025/05/PDF-GUIDE-ETUDIER-DANS-LHEXAGONE_compressed.pdf" TargetMode="External"/><Relationship Id="rId2" Type="http://schemas.openxmlformats.org/officeDocument/2006/relationships/hyperlink" Target="https://www.regionreunion.com/IMG/pdf/orient_a_nou_-_kossa_nou_fe_apre_le_bac_-_2025-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ignementsup-recherche.gou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-mps.avenirs.onisep.fr/" TargetMode="External"/><Relationship Id="rId2" Type="http://schemas.openxmlformats.org/officeDocument/2006/relationships/hyperlink" Target="https://www.regionreunion.com/IMG/pdf/orient_a_nou_-_kossa_nou_fe_apre_le_bac_-_2025-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ssier.parcoursup.fr/Candidat/car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arcoursup.gouv.fr/outils-et-res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624CC2-5335-5547-A4E9-3197804FE4A6}"/>
              </a:ext>
            </a:extLst>
          </p:cNvPr>
          <p:cNvSpPr txBox="1"/>
          <p:nvPr/>
        </p:nvSpPr>
        <p:spPr>
          <a:xfrm>
            <a:off x="1095374" y="2207917"/>
            <a:ext cx="100012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0191"/>
                </a:solidFill>
              </a:rPr>
              <a:t>Mmes BAWEDIN et PATCHIAPIN </a:t>
            </a:r>
          </a:p>
          <a:p>
            <a:pPr algn="ctr"/>
            <a:r>
              <a:rPr lang="fr-FR" sz="2800" b="1" dirty="0">
                <a:solidFill>
                  <a:srgbClr val="000191"/>
                </a:solidFill>
              </a:rPr>
              <a:t>Psychologues de l’Education Nationale </a:t>
            </a:r>
          </a:p>
          <a:p>
            <a:pPr algn="ctr"/>
            <a:r>
              <a:rPr lang="fr-FR" sz="2400" dirty="0">
                <a:solidFill>
                  <a:srgbClr val="000191"/>
                </a:solidFill>
              </a:rPr>
              <a:t>spécialisée en Education, Développement, conseil en orientation </a:t>
            </a:r>
          </a:p>
          <a:p>
            <a:endParaRPr lang="fr-FR" dirty="0">
              <a:solidFill>
                <a:srgbClr val="000191"/>
              </a:solidFill>
            </a:endParaRPr>
          </a:p>
          <a:p>
            <a:r>
              <a:rPr lang="fr-FR" sz="2000" i="1" dirty="0">
                <a:solidFill>
                  <a:srgbClr val="000191"/>
                </a:solidFill>
              </a:rPr>
              <a:t>reçoit les élèves et leurs parents sur </a:t>
            </a:r>
            <a:r>
              <a:rPr lang="fr-FR" sz="2000" dirty="0">
                <a:solidFill>
                  <a:srgbClr val="000191"/>
                </a:solidFill>
              </a:rPr>
              <a:t>rendez-vous : </a:t>
            </a:r>
          </a:p>
          <a:p>
            <a:endParaRPr lang="fr-FR" dirty="0">
              <a:solidFill>
                <a:srgbClr val="000191"/>
              </a:solidFill>
            </a:endParaRPr>
          </a:p>
          <a:p>
            <a:r>
              <a:rPr lang="fr-FR" sz="2000" dirty="0">
                <a:solidFill>
                  <a:srgbClr val="000191"/>
                </a:solidFill>
              </a:rPr>
              <a:t>➔ </a:t>
            </a:r>
            <a:r>
              <a:rPr lang="fr-FR" sz="2000" i="1" dirty="0">
                <a:solidFill>
                  <a:srgbClr val="FF0000"/>
                </a:solidFill>
              </a:rPr>
              <a:t>Au lycée</a:t>
            </a:r>
            <a:r>
              <a:rPr lang="fr-FR" sz="2000" i="1" dirty="0">
                <a:solidFill>
                  <a:srgbClr val="000191"/>
                </a:solidFill>
              </a:rPr>
              <a:t>, bureau à droite de la salle des professeurs </a:t>
            </a:r>
            <a:r>
              <a:rPr lang="fr-FR" sz="2000" dirty="0">
                <a:solidFill>
                  <a:srgbClr val="000191"/>
                </a:solidFill>
              </a:rPr>
              <a:t>(classeur de RDV à la vie scolaire)</a:t>
            </a:r>
          </a:p>
          <a:p>
            <a:r>
              <a:rPr lang="fr-FR" sz="2000" u="sng" dirty="0">
                <a:solidFill>
                  <a:srgbClr val="000191"/>
                </a:solidFill>
              </a:rPr>
              <a:t>Les mardis et jeudis</a:t>
            </a:r>
          </a:p>
          <a:p>
            <a:endParaRPr lang="fr-FR" dirty="0">
              <a:solidFill>
                <a:srgbClr val="000191"/>
              </a:solidFill>
            </a:endParaRPr>
          </a:p>
          <a:p>
            <a:r>
              <a:rPr lang="fr-FR" sz="2000" dirty="0">
                <a:solidFill>
                  <a:srgbClr val="000191"/>
                </a:solidFill>
              </a:rPr>
              <a:t>➔ </a:t>
            </a:r>
            <a:r>
              <a:rPr lang="fr-FR" sz="2000" i="1" dirty="0">
                <a:solidFill>
                  <a:srgbClr val="FF0000"/>
                </a:solidFill>
              </a:rPr>
              <a:t>Au Centre d’Information et d’Orientation de Saint-Denis </a:t>
            </a:r>
            <a:r>
              <a:rPr lang="fr-FR" sz="2000" i="1" dirty="0">
                <a:solidFill>
                  <a:srgbClr val="000191"/>
                </a:solidFill>
              </a:rPr>
              <a:t>sur rendez-vous au 0262 21 18 81</a:t>
            </a:r>
          </a:p>
          <a:p>
            <a:r>
              <a:rPr lang="fr-FR" dirty="0">
                <a:solidFill>
                  <a:srgbClr val="000191"/>
                </a:solidFill>
              </a:rPr>
              <a:t>5 rue Maréchal Leclerc 97400 Saint Denis </a:t>
            </a:r>
          </a:p>
          <a:p>
            <a:r>
              <a:rPr lang="fr-FR" b="1" dirty="0">
                <a:solidFill>
                  <a:srgbClr val="000191"/>
                </a:solidFill>
              </a:rPr>
              <a:t>Ouverture du CIO </a:t>
            </a:r>
            <a:r>
              <a:rPr lang="fr-FR" dirty="0">
                <a:solidFill>
                  <a:srgbClr val="000191"/>
                </a:solidFill>
              </a:rPr>
              <a:t>(</a:t>
            </a:r>
            <a:r>
              <a:rPr lang="fr-FR" u="sng" dirty="0">
                <a:solidFill>
                  <a:srgbClr val="000191"/>
                </a:solidFill>
              </a:rPr>
              <a:t>y compris pendant les congés scolaires</a:t>
            </a:r>
            <a:r>
              <a:rPr lang="fr-FR" dirty="0">
                <a:solidFill>
                  <a:srgbClr val="000191"/>
                </a:solidFill>
              </a:rPr>
              <a:t>) : Le lundi de 13h30 à 16h30 et du mardi au vendredi de 9h à 12h et de 13h30 à 16h30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457813-1EB6-4E66-A28D-4AD73B00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9298"/>
            <a:ext cx="12138718" cy="15026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09807B-0082-81A2-8B79-008109B58CE4}"/>
              </a:ext>
            </a:extLst>
          </p:cNvPr>
          <p:cNvSpPr txBox="1"/>
          <p:nvPr/>
        </p:nvSpPr>
        <p:spPr>
          <a:xfrm>
            <a:off x="8051438" y="1274179"/>
            <a:ext cx="225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0191"/>
                </a:solidFill>
              </a:rPr>
              <a:t>2026</a:t>
            </a:r>
          </a:p>
          <a:p>
            <a:pPr algn="ctr"/>
            <a:r>
              <a:rPr lang="fr-FR" sz="2400" dirty="0">
                <a:solidFill>
                  <a:srgbClr val="000191"/>
                </a:solidFill>
              </a:rPr>
              <a:t>Lycée BRASSENS</a:t>
            </a:r>
          </a:p>
        </p:txBody>
      </p:sp>
    </p:spTree>
    <p:extLst>
      <p:ext uri="{BB962C8B-B14F-4D97-AF65-F5344CB8AC3E}">
        <p14:creationId xmlns:p14="http://schemas.microsoft.com/office/powerpoint/2010/main" val="180341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4">
            <a:extLst>
              <a:ext uri="{FF2B5EF4-FFF2-40B4-BE49-F238E27FC236}">
                <a16:creationId xmlns:a16="http://schemas.microsoft.com/office/drawing/2014/main" id="{F93C35D2-5A38-4035-A47D-1C2470313D17}"/>
              </a:ext>
            </a:extLst>
          </p:cNvPr>
          <p:cNvSpPr/>
          <p:nvPr/>
        </p:nvSpPr>
        <p:spPr>
          <a:xfrm>
            <a:off x="-1" y="24424"/>
            <a:ext cx="12192000" cy="6802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50E82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3</a:t>
            </a:r>
            <a:r>
              <a:rPr lang="fr-FR" sz="2800" b="1" baseline="30000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ème </a:t>
            </a: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étape : Résultats et réponses</a:t>
            </a:r>
          </a:p>
        </p:txBody>
      </p:sp>
      <p:sp>
        <p:nvSpPr>
          <p:cNvPr id="4" name="Forme libre : forme 28">
            <a:extLst>
              <a:ext uri="{FF2B5EF4-FFF2-40B4-BE49-F238E27FC236}">
                <a16:creationId xmlns:a16="http://schemas.microsoft.com/office/drawing/2014/main" id="{3EE42031-893D-4D83-8F12-45F1145CE633}"/>
              </a:ext>
            </a:extLst>
          </p:cNvPr>
          <p:cNvSpPr/>
          <p:nvPr/>
        </p:nvSpPr>
        <p:spPr>
          <a:xfrm>
            <a:off x="1494944" y="1736879"/>
            <a:ext cx="7559637" cy="3416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hangingPunct="0">
              <a:lnSpc>
                <a:spcPct val="90000"/>
              </a:lnSpc>
              <a:spcBef>
                <a:spcPts val="585"/>
              </a:spcBef>
              <a:spcAft>
                <a:spcPts val="85"/>
              </a:spcAft>
              <a:buSzPts val="1850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  <a:ea typeface="Microsoft YaHei" pitchFamily="34"/>
                <a:cs typeface="Microsoft YaHei" pitchFamily="34"/>
              </a:rPr>
              <a:t>Pour une formation sélective (CPGE, BTS, DUT, écoles…)</a:t>
            </a:r>
          </a:p>
          <a:p>
            <a:pPr marL="625321" lvl="1" indent="-162004" hangingPunct="0">
              <a:lnSpc>
                <a:spcPct val="90000"/>
              </a:lnSpc>
              <a:spcBef>
                <a:spcPts val="585"/>
              </a:spcBef>
              <a:spcAft>
                <a:spcPts val="85"/>
              </a:spcAft>
              <a:tabLst>
                <a:tab pos="625321" algn="l"/>
                <a:tab pos="1074236" algn="l"/>
                <a:tab pos="1523517" algn="l"/>
                <a:tab pos="1972799" algn="l"/>
                <a:tab pos="2422080" algn="l"/>
                <a:tab pos="2871361" algn="l"/>
                <a:tab pos="3320643" algn="l"/>
                <a:tab pos="3769924" algn="l"/>
                <a:tab pos="4219196" algn="l"/>
                <a:tab pos="4668477" algn="l"/>
                <a:tab pos="5117759" algn="l"/>
                <a:tab pos="5567040" algn="l"/>
                <a:tab pos="6016321" algn="l"/>
                <a:tab pos="6465602" algn="l"/>
                <a:tab pos="6914884" algn="l"/>
                <a:tab pos="7364165" algn="l"/>
                <a:tab pos="7813437" algn="l"/>
                <a:tab pos="8262718" algn="l"/>
                <a:tab pos="8712000" algn="l"/>
                <a:tab pos="9161281" algn="l"/>
                <a:tab pos="961056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1" dirty="0">
              <a:solidFill>
                <a:srgbClr val="000000"/>
              </a:solidFill>
              <a:latin typeface="Calibri" pitchFamily="34"/>
              <a:ea typeface="Microsoft YaHei" pitchFamily="34"/>
              <a:cs typeface="Microsoft YaHei" pitchFamily="34"/>
            </a:endParaRPr>
          </a:p>
        </p:txBody>
      </p:sp>
      <p:sp>
        <p:nvSpPr>
          <p:cNvPr id="5" name="Forme libre : forme 29">
            <a:extLst>
              <a:ext uri="{FF2B5EF4-FFF2-40B4-BE49-F238E27FC236}">
                <a16:creationId xmlns:a16="http://schemas.microsoft.com/office/drawing/2014/main" id="{D8214876-00C2-404B-BF63-CF47E9059AB6}"/>
              </a:ext>
            </a:extLst>
          </p:cNvPr>
          <p:cNvSpPr/>
          <p:nvPr/>
        </p:nvSpPr>
        <p:spPr>
          <a:xfrm>
            <a:off x="1494944" y="4320589"/>
            <a:ext cx="8431197" cy="3416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hangingPunct="0">
              <a:lnSpc>
                <a:spcPct val="90000"/>
              </a:lnSpc>
              <a:spcBef>
                <a:spcPts val="585"/>
              </a:spcBef>
              <a:spcAft>
                <a:spcPts val="85"/>
              </a:spcAft>
              <a:buSzPts val="1441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  <a:ea typeface="MS PGothic" pitchFamily="34"/>
                <a:cs typeface="MS PGothic" pitchFamily="34"/>
              </a:rPr>
              <a:t>Pour une formation non sélective (licence,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latin typeface="Calibri" pitchFamily="34"/>
                <a:ea typeface="MS PGothic" pitchFamily="34"/>
                <a:cs typeface="MS PGothic" pitchFamily="34"/>
              </a:rPr>
              <a:t>Pass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  <a:ea typeface="MS PGothic" pitchFamily="34"/>
                <a:cs typeface="MS PGothic" pitchFamily="34"/>
              </a:rPr>
              <a:t>)</a:t>
            </a:r>
          </a:p>
          <a:p>
            <a:pPr marL="625321" lvl="1" indent="-162004" hangingPunct="0">
              <a:lnSpc>
                <a:spcPct val="90000"/>
              </a:lnSpc>
              <a:spcBef>
                <a:spcPts val="460"/>
              </a:spcBef>
              <a:spcAft>
                <a:spcPts val="85"/>
              </a:spcAft>
              <a:tabLst>
                <a:tab pos="625321" algn="l"/>
                <a:tab pos="1074236" algn="l"/>
                <a:tab pos="1523517" algn="l"/>
                <a:tab pos="1972799" algn="l"/>
                <a:tab pos="2422080" algn="l"/>
                <a:tab pos="2871361" algn="l"/>
                <a:tab pos="3320643" algn="l"/>
                <a:tab pos="3769924" algn="l"/>
                <a:tab pos="4219196" algn="l"/>
                <a:tab pos="4668477" algn="l"/>
                <a:tab pos="5117759" algn="l"/>
                <a:tab pos="5567040" algn="l"/>
                <a:tab pos="6016321" algn="l"/>
                <a:tab pos="6465602" algn="l"/>
                <a:tab pos="6914884" algn="l"/>
                <a:tab pos="7364165" algn="l"/>
                <a:tab pos="7813437" algn="l"/>
                <a:tab pos="8262718" algn="l"/>
                <a:tab pos="8712000" algn="l"/>
                <a:tab pos="9161281" algn="l"/>
                <a:tab pos="961056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1" dirty="0">
              <a:solidFill>
                <a:srgbClr val="26338B"/>
              </a:solidFill>
              <a:latin typeface="Calibri" pitchFamily="34"/>
              <a:ea typeface="MS PGothic" pitchFamily="34"/>
              <a:cs typeface="MS PGothic" pitchFamily="34"/>
            </a:endParaRPr>
          </a:p>
        </p:txBody>
      </p:sp>
      <p:sp>
        <p:nvSpPr>
          <p:cNvPr id="6" name="Organigramme : Alternative 30">
            <a:extLst>
              <a:ext uri="{FF2B5EF4-FFF2-40B4-BE49-F238E27FC236}">
                <a16:creationId xmlns:a16="http://schemas.microsoft.com/office/drawing/2014/main" id="{73587A76-9D44-4BFC-B1D0-08064A7FD246}"/>
              </a:ext>
            </a:extLst>
          </p:cNvPr>
          <p:cNvSpPr/>
          <p:nvPr/>
        </p:nvSpPr>
        <p:spPr>
          <a:xfrm>
            <a:off x="9549499" y="1704117"/>
            <a:ext cx="2421221" cy="90036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?: f7 f3 1"/>
              <a:gd name="f11" fmla="?: f8 f4 1"/>
              <a:gd name="f12" fmla="?: f9 f5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6 f17 1"/>
              <a:gd name="f23" fmla="+- f21 0 f6"/>
              <a:gd name="f24" fmla="+- f20 0 f6"/>
              <a:gd name="f25" fmla="*/ f20 f17 1"/>
              <a:gd name="f26" fmla="*/ f21 f17 1"/>
              <a:gd name="f27" fmla="min f24 f23"/>
              <a:gd name="f28" fmla="*/ f27 1 6"/>
              <a:gd name="f29" fmla="+- f20 0 f28"/>
              <a:gd name="f30" fmla="+- f21 0 f28"/>
              <a:gd name="f31" fmla="*/ f28 29289 1"/>
              <a:gd name="f32" fmla="*/ f28 f17 1"/>
              <a:gd name="f33" fmla="*/ f31 1 100000"/>
              <a:gd name="f34" fmla="*/ f29 f17 1"/>
              <a:gd name="f35" fmla="*/ f30 f17 1"/>
              <a:gd name="f36" fmla="+- f20 0 f33"/>
              <a:gd name="f37" fmla="+- f21 0 f33"/>
              <a:gd name="f38" fmla="*/ f33 f17 1"/>
              <a:gd name="f39" fmla="*/ f36 f17 1"/>
              <a:gd name="f40" fmla="*/ f3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38" r="f39" b="f40"/>
            <a:pathLst>
              <a:path>
                <a:moveTo>
                  <a:pt x="f22" y="f32"/>
                </a:moveTo>
                <a:arcTo wR="f32" hR="f32" stAng="f0" swAng="f1"/>
                <a:lnTo>
                  <a:pt x="f34" y="f22"/>
                </a:lnTo>
                <a:arcTo wR="f32" hR="f32" stAng="f2" swAng="f1"/>
                <a:lnTo>
                  <a:pt x="f25" y="f35"/>
                </a:lnTo>
                <a:arcTo wR="f32" hR="f32" stAng="f6" swAng="f1"/>
                <a:lnTo>
                  <a:pt x="f32" y="f26"/>
                </a:lnTo>
                <a:arcTo wR="f32" hR="f32" stAng="f1" swAng="f1"/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  <a:effectLst>
            <a:outerShdw dist="38187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 hangingPunct="0">
              <a:spcBef>
                <a:spcPts val="710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FFFFFF"/>
                </a:solidFill>
                <a:latin typeface="Verdana" pitchFamily="34"/>
                <a:ea typeface="MS PGothic" pitchFamily="34"/>
                <a:cs typeface="MS PGothic" pitchFamily="34"/>
              </a:rPr>
              <a:t>Attention aux délais de réponse</a:t>
            </a:r>
          </a:p>
        </p:txBody>
      </p:sp>
      <p:grpSp>
        <p:nvGrpSpPr>
          <p:cNvPr id="7" name="Diagramme 33">
            <a:extLst>
              <a:ext uri="{FF2B5EF4-FFF2-40B4-BE49-F238E27FC236}">
                <a16:creationId xmlns:a16="http://schemas.microsoft.com/office/drawing/2014/main" id="{B03DF109-30D1-4807-897A-52D12896EFFB}"/>
              </a:ext>
            </a:extLst>
          </p:cNvPr>
          <p:cNvGrpSpPr/>
          <p:nvPr/>
        </p:nvGrpSpPr>
        <p:grpSpPr>
          <a:xfrm>
            <a:off x="2916374" y="2359489"/>
            <a:ext cx="4113021" cy="1729626"/>
            <a:chOff x="875163" y="2653917"/>
            <a:chExt cx="3740032" cy="1423886"/>
          </a:xfrm>
        </p:grpSpPr>
        <p:sp>
          <p:nvSpPr>
            <p:cNvPr id="8" name="Forme libre : forme 9">
              <a:extLst>
                <a:ext uri="{FF2B5EF4-FFF2-40B4-BE49-F238E27FC236}">
                  <a16:creationId xmlns:a16="http://schemas.microsoft.com/office/drawing/2014/main" id="{AD1E3811-BAC4-4D83-B11A-FF88CBAD2351}"/>
                </a:ext>
              </a:extLst>
            </p:cNvPr>
            <p:cNvSpPr/>
            <p:nvPr/>
          </p:nvSpPr>
          <p:spPr>
            <a:xfrm>
              <a:off x="875163" y="2665439"/>
              <a:ext cx="1130399" cy="452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0420"/>
                <a:gd name="f7" fmla="val 452168"/>
                <a:gd name="f8" fmla="val 904336"/>
                <a:gd name="f9" fmla="val 226084"/>
                <a:gd name="f10" fmla="+- 0 0 0"/>
                <a:gd name="f11" fmla="*/ f3 1 1130420"/>
                <a:gd name="f12" fmla="*/ f4 1 452168"/>
                <a:gd name="f13" fmla="+- f7 0 f5"/>
                <a:gd name="f14" fmla="+- f6 0 f5"/>
                <a:gd name="f15" fmla="*/ f10 f0 1"/>
                <a:gd name="f16" fmla="*/ f14 1 1130420"/>
                <a:gd name="f17" fmla="*/ f13 1 452168"/>
                <a:gd name="f18" fmla="*/ 0 f14 1"/>
                <a:gd name="f19" fmla="*/ 0 f13 1"/>
                <a:gd name="f20" fmla="*/ 904336 f14 1"/>
                <a:gd name="f21" fmla="*/ 1130420 f14 1"/>
                <a:gd name="f22" fmla="*/ 226084 f13 1"/>
                <a:gd name="f23" fmla="*/ 452168 f13 1"/>
                <a:gd name="f24" fmla="*/ 226084 f14 1"/>
                <a:gd name="f25" fmla="*/ f15 1 f2"/>
                <a:gd name="f26" fmla="*/ f18 1 1130420"/>
                <a:gd name="f27" fmla="*/ f19 1 452168"/>
                <a:gd name="f28" fmla="*/ f20 1 1130420"/>
                <a:gd name="f29" fmla="*/ f21 1 1130420"/>
                <a:gd name="f30" fmla="*/ f22 1 452168"/>
                <a:gd name="f31" fmla="*/ f23 1 452168"/>
                <a:gd name="f32" fmla="*/ f24 1 1130420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130420" h="45216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5A5A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5159" tIns="9363" rIns="226076" bIns="9363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500" dirty="0">
                  <a:solidFill>
                    <a:srgbClr val="FFFFFF"/>
                  </a:solidFill>
                  <a:latin typeface="Calibri" pitchFamily="18"/>
                  <a:ea typeface="Microsoft YaHei" pitchFamily="2"/>
                  <a:cs typeface="Lucida Sans" pitchFamily="2"/>
                </a:rPr>
                <a:t>Oui</a:t>
              </a:r>
            </a:p>
          </p:txBody>
        </p:sp>
        <p:sp>
          <p:nvSpPr>
            <p:cNvPr id="9" name="Forme libre : forme 10">
              <a:extLst>
                <a:ext uri="{FF2B5EF4-FFF2-40B4-BE49-F238E27FC236}">
                  <a16:creationId xmlns:a16="http://schemas.microsoft.com/office/drawing/2014/main" id="{5A89D9B6-2091-4939-9004-2B87A457DA9B}"/>
                </a:ext>
              </a:extLst>
            </p:cNvPr>
            <p:cNvSpPr/>
            <p:nvPr/>
          </p:nvSpPr>
          <p:spPr>
            <a:xfrm>
              <a:off x="1937156" y="2653917"/>
              <a:ext cx="2678039" cy="498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77922"/>
                <a:gd name="f7" fmla="val 499066"/>
                <a:gd name="f8" fmla="val 2428389"/>
                <a:gd name="f9" fmla="val 249533"/>
                <a:gd name="f10" fmla="+- 0 0 0"/>
                <a:gd name="f11" fmla="*/ f3 1 2677922"/>
                <a:gd name="f12" fmla="*/ f4 1 499066"/>
                <a:gd name="f13" fmla="+- f7 0 f5"/>
                <a:gd name="f14" fmla="+- f6 0 f5"/>
                <a:gd name="f15" fmla="*/ f10 f0 1"/>
                <a:gd name="f16" fmla="*/ f14 1 2677922"/>
                <a:gd name="f17" fmla="*/ f13 1 499066"/>
                <a:gd name="f18" fmla="*/ 0 f14 1"/>
                <a:gd name="f19" fmla="*/ 0 f13 1"/>
                <a:gd name="f20" fmla="*/ 2428389 f14 1"/>
                <a:gd name="f21" fmla="*/ 2677922 f14 1"/>
                <a:gd name="f22" fmla="*/ 249533 f13 1"/>
                <a:gd name="f23" fmla="*/ 499066 f13 1"/>
                <a:gd name="f24" fmla="*/ 249533 f14 1"/>
                <a:gd name="f25" fmla="*/ f15 1 f2"/>
                <a:gd name="f26" fmla="*/ f18 1 2677922"/>
                <a:gd name="f27" fmla="*/ f19 1 499066"/>
                <a:gd name="f28" fmla="*/ f20 1 2677922"/>
                <a:gd name="f29" fmla="*/ f21 1 2677922"/>
                <a:gd name="f30" fmla="*/ f22 1 499066"/>
                <a:gd name="f31" fmla="*/ f23 1 499066"/>
                <a:gd name="f32" fmla="*/ f24 1 267792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677922" h="499066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1E1E1">
                <a:alpha val="90000"/>
              </a:srgbClr>
            </a:solidFill>
            <a:ln w="12600" cap="flat">
              <a:solidFill>
                <a:srgbClr val="E1E1E1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75042" tIns="12600" rIns="249475" bIns="12600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Lucida Sans" pitchFamily="2"/>
                </a:rPr>
                <a:t>Accepte ou renonce</a:t>
              </a:r>
            </a:p>
          </p:txBody>
        </p:sp>
        <p:sp>
          <p:nvSpPr>
            <p:cNvPr id="10" name="Forme libre : forme 11">
              <a:extLst>
                <a:ext uri="{FF2B5EF4-FFF2-40B4-BE49-F238E27FC236}">
                  <a16:creationId xmlns:a16="http://schemas.microsoft.com/office/drawing/2014/main" id="{D064B481-60AF-4F59-AE51-0DDA16A46531}"/>
                </a:ext>
              </a:extLst>
            </p:cNvPr>
            <p:cNvSpPr/>
            <p:nvPr/>
          </p:nvSpPr>
          <p:spPr>
            <a:xfrm>
              <a:off x="875163" y="3204359"/>
              <a:ext cx="1130399" cy="452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0420"/>
                <a:gd name="f7" fmla="val 452168"/>
                <a:gd name="f8" fmla="val 904336"/>
                <a:gd name="f9" fmla="val 226084"/>
                <a:gd name="f10" fmla="+- 0 0 0"/>
                <a:gd name="f11" fmla="*/ f3 1 1130420"/>
                <a:gd name="f12" fmla="*/ f4 1 452168"/>
                <a:gd name="f13" fmla="+- f7 0 f5"/>
                <a:gd name="f14" fmla="+- f6 0 f5"/>
                <a:gd name="f15" fmla="*/ f10 f0 1"/>
                <a:gd name="f16" fmla="*/ f14 1 1130420"/>
                <a:gd name="f17" fmla="*/ f13 1 452168"/>
                <a:gd name="f18" fmla="*/ 0 f14 1"/>
                <a:gd name="f19" fmla="*/ 0 f13 1"/>
                <a:gd name="f20" fmla="*/ 904336 f14 1"/>
                <a:gd name="f21" fmla="*/ 1130420 f14 1"/>
                <a:gd name="f22" fmla="*/ 226084 f13 1"/>
                <a:gd name="f23" fmla="*/ 452168 f13 1"/>
                <a:gd name="f24" fmla="*/ 226084 f14 1"/>
                <a:gd name="f25" fmla="*/ f15 1 f2"/>
                <a:gd name="f26" fmla="*/ f18 1 1130420"/>
                <a:gd name="f27" fmla="*/ f19 1 452168"/>
                <a:gd name="f28" fmla="*/ f20 1 1130420"/>
                <a:gd name="f29" fmla="*/ f21 1 1130420"/>
                <a:gd name="f30" fmla="*/ f22 1 452168"/>
                <a:gd name="f31" fmla="*/ f23 1 452168"/>
                <a:gd name="f32" fmla="*/ f24 1 1130420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130420" h="45216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D6300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5159" tIns="9363" rIns="226076" bIns="9363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500">
                  <a:solidFill>
                    <a:srgbClr val="FFFFFF"/>
                  </a:solidFill>
                  <a:latin typeface="Calibri" pitchFamily="18"/>
                  <a:ea typeface="Microsoft YaHei" pitchFamily="2"/>
                  <a:cs typeface="Lucida Sans" pitchFamily="2"/>
                </a:rPr>
                <a:t>En attente</a:t>
              </a:r>
            </a:p>
          </p:txBody>
        </p:sp>
        <p:sp>
          <p:nvSpPr>
            <p:cNvPr id="11" name="Forme libre : forme 12">
              <a:extLst>
                <a:ext uri="{FF2B5EF4-FFF2-40B4-BE49-F238E27FC236}">
                  <a16:creationId xmlns:a16="http://schemas.microsoft.com/office/drawing/2014/main" id="{5E9A1EDC-F576-47AF-BF26-94DBC7D4C253}"/>
                </a:ext>
              </a:extLst>
            </p:cNvPr>
            <p:cNvSpPr/>
            <p:nvPr/>
          </p:nvSpPr>
          <p:spPr>
            <a:xfrm>
              <a:off x="1937156" y="3220196"/>
              <a:ext cx="2634843" cy="446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34707"/>
                <a:gd name="f7" fmla="val 446280"/>
                <a:gd name="f8" fmla="val 2411567"/>
                <a:gd name="f9" fmla="val 223140"/>
                <a:gd name="f10" fmla="+- 0 0 0"/>
                <a:gd name="f11" fmla="*/ f3 1 2634707"/>
                <a:gd name="f12" fmla="*/ f4 1 446280"/>
                <a:gd name="f13" fmla="+- f7 0 f5"/>
                <a:gd name="f14" fmla="+- f6 0 f5"/>
                <a:gd name="f15" fmla="*/ f10 f0 1"/>
                <a:gd name="f16" fmla="*/ f14 1 2634707"/>
                <a:gd name="f17" fmla="*/ f13 1 446280"/>
                <a:gd name="f18" fmla="*/ 0 f14 1"/>
                <a:gd name="f19" fmla="*/ 0 f13 1"/>
                <a:gd name="f20" fmla="*/ 2411567 f14 1"/>
                <a:gd name="f21" fmla="*/ 2634707 f14 1"/>
                <a:gd name="f22" fmla="*/ 223140 f13 1"/>
                <a:gd name="f23" fmla="*/ 446280 f13 1"/>
                <a:gd name="f24" fmla="*/ 223140 f14 1"/>
                <a:gd name="f25" fmla="*/ f15 1 f2"/>
                <a:gd name="f26" fmla="*/ f18 1 2634707"/>
                <a:gd name="f27" fmla="*/ f19 1 446280"/>
                <a:gd name="f28" fmla="*/ f20 1 2634707"/>
                <a:gd name="f29" fmla="*/ f21 1 2634707"/>
                <a:gd name="f30" fmla="*/ f22 1 446280"/>
                <a:gd name="f31" fmla="*/ f23 1 446280"/>
                <a:gd name="f32" fmla="*/ f24 1 2634707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634707" h="44628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C552">
                <a:alpha val="90000"/>
              </a:srgbClr>
            </a:solidFill>
            <a:ln w="12600" cap="flat">
              <a:solidFill>
                <a:srgbClr val="FFC552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48396" tIns="12600" rIns="223195" bIns="12600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dirty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Lucida Sans" pitchFamily="2"/>
                </a:rPr>
                <a:t>Maintien ou renonce</a:t>
              </a:r>
            </a:p>
          </p:txBody>
        </p:sp>
        <p:sp>
          <p:nvSpPr>
            <p:cNvPr id="12" name="Forme libre : forme 13">
              <a:extLst>
                <a:ext uri="{FF2B5EF4-FFF2-40B4-BE49-F238E27FC236}">
                  <a16:creationId xmlns:a16="http://schemas.microsoft.com/office/drawing/2014/main" id="{30CB0047-8B0C-4CF7-91B6-1B40931355D9}"/>
                </a:ext>
              </a:extLst>
            </p:cNvPr>
            <p:cNvSpPr/>
            <p:nvPr/>
          </p:nvSpPr>
          <p:spPr>
            <a:xfrm>
              <a:off x="875163" y="3719523"/>
              <a:ext cx="1130399" cy="358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0420"/>
                <a:gd name="f7" fmla="val 452168"/>
                <a:gd name="f8" fmla="val 904336"/>
                <a:gd name="f9" fmla="val 226084"/>
                <a:gd name="f10" fmla="+- 0 0 0"/>
                <a:gd name="f11" fmla="*/ f3 1 1130420"/>
                <a:gd name="f12" fmla="*/ f4 1 452168"/>
                <a:gd name="f13" fmla="+- f7 0 f5"/>
                <a:gd name="f14" fmla="+- f6 0 f5"/>
                <a:gd name="f15" fmla="*/ f10 f0 1"/>
                <a:gd name="f16" fmla="*/ f14 1 1130420"/>
                <a:gd name="f17" fmla="*/ f13 1 452168"/>
                <a:gd name="f18" fmla="*/ 0 f14 1"/>
                <a:gd name="f19" fmla="*/ 0 f13 1"/>
                <a:gd name="f20" fmla="*/ 904336 f14 1"/>
                <a:gd name="f21" fmla="*/ 1130420 f14 1"/>
                <a:gd name="f22" fmla="*/ 226084 f13 1"/>
                <a:gd name="f23" fmla="*/ 452168 f13 1"/>
                <a:gd name="f24" fmla="*/ 226084 f14 1"/>
                <a:gd name="f25" fmla="*/ f15 1 f2"/>
                <a:gd name="f26" fmla="*/ f18 1 1130420"/>
                <a:gd name="f27" fmla="*/ f19 1 452168"/>
                <a:gd name="f28" fmla="*/ f20 1 1130420"/>
                <a:gd name="f29" fmla="*/ f21 1 1130420"/>
                <a:gd name="f30" fmla="*/ f22 1 452168"/>
                <a:gd name="f31" fmla="*/ f23 1 452168"/>
                <a:gd name="f32" fmla="*/ f24 1 1130420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130420" h="45216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B43500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5159" tIns="9363" rIns="226076" bIns="9363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500" dirty="0">
                  <a:solidFill>
                    <a:srgbClr val="FFFFFF"/>
                  </a:solidFill>
                  <a:latin typeface="Calibri" pitchFamily="18"/>
                  <a:ea typeface="Microsoft YaHei" pitchFamily="2"/>
                  <a:cs typeface="Lucida Sans" pitchFamily="2"/>
                </a:rPr>
                <a:t>Non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73BA8B0-5CAE-4EEF-BAFE-1DB4B5BE2AF0}"/>
              </a:ext>
            </a:extLst>
          </p:cNvPr>
          <p:cNvGrpSpPr/>
          <p:nvPr/>
        </p:nvGrpSpPr>
        <p:grpSpPr>
          <a:xfrm>
            <a:off x="2820534" y="4948026"/>
            <a:ext cx="4299458" cy="1831158"/>
            <a:chOff x="2430115" y="4854604"/>
            <a:chExt cx="4305243" cy="1882438"/>
          </a:xfrm>
        </p:grpSpPr>
        <p:grpSp>
          <p:nvGrpSpPr>
            <p:cNvPr id="13" name="Diagramme 35">
              <a:extLst>
                <a:ext uri="{FF2B5EF4-FFF2-40B4-BE49-F238E27FC236}">
                  <a16:creationId xmlns:a16="http://schemas.microsoft.com/office/drawing/2014/main" id="{95C4B751-F11B-46EC-8870-56B6C851666D}"/>
                </a:ext>
              </a:extLst>
            </p:cNvPr>
            <p:cNvGrpSpPr/>
            <p:nvPr/>
          </p:nvGrpSpPr>
          <p:grpSpPr>
            <a:xfrm>
              <a:off x="2430115" y="4854604"/>
              <a:ext cx="4214524" cy="1882438"/>
              <a:chOff x="906115" y="4854604"/>
              <a:chExt cx="4214524" cy="1882438"/>
            </a:xfrm>
          </p:grpSpPr>
          <p:sp>
            <p:nvSpPr>
              <p:cNvPr id="14" name="Forme libre : forme 15">
                <a:extLst>
                  <a:ext uri="{FF2B5EF4-FFF2-40B4-BE49-F238E27FC236}">
                    <a16:creationId xmlns:a16="http://schemas.microsoft.com/office/drawing/2014/main" id="{17B12343-BB72-40A4-B37F-F403FE4808AF}"/>
                  </a:ext>
                </a:extLst>
              </p:cNvPr>
              <p:cNvSpPr/>
              <p:nvPr/>
            </p:nvSpPr>
            <p:spPr>
              <a:xfrm>
                <a:off x="906115" y="4854604"/>
                <a:ext cx="1536475" cy="489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6612"/>
                  <a:gd name="f7" fmla="val 489116"/>
                  <a:gd name="f8" fmla="val 1292054"/>
                  <a:gd name="f9" fmla="val 244558"/>
                  <a:gd name="f10" fmla="+- 0 0 0"/>
                  <a:gd name="f11" fmla="*/ f3 1 1536612"/>
                  <a:gd name="f12" fmla="*/ f4 1 489116"/>
                  <a:gd name="f13" fmla="+- f7 0 f5"/>
                  <a:gd name="f14" fmla="+- f6 0 f5"/>
                  <a:gd name="f15" fmla="*/ f10 f0 1"/>
                  <a:gd name="f16" fmla="*/ f14 1 1536612"/>
                  <a:gd name="f17" fmla="*/ f13 1 489116"/>
                  <a:gd name="f18" fmla="*/ 0 f14 1"/>
                  <a:gd name="f19" fmla="*/ 0 f13 1"/>
                  <a:gd name="f20" fmla="*/ 1292054 f14 1"/>
                  <a:gd name="f21" fmla="*/ 1536612 f14 1"/>
                  <a:gd name="f22" fmla="*/ 244558 f13 1"/>
                  <a:gd name="f23" fmla="*/ 489116 f13 1"/>
                  <a:gd name="f24" fmla="*/ 244558 f14 1"/>
                  <a:gd name="f25" fmla="*/ f15 1 f2"/>
                  <a:gd name="f26" fmla="*/ f18 1 1536612"/>
                  <a:gd name="f27" fmla="*/ f19 1 489116"/>
                  <a:gd name="f28" fmla="*/ f20 1 1536612"/>
                  <a:gd name="f29" fmla="*/ f21 1 1536612"/>
                  <a:gd name="f30" fmla="*/ f22 1 489116"/>
                  <a:gd name="f31" fmla="*/ f23 1 489116"/>
                  <a:gd name="f32" fmla="*/ f24 1 1536612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1536612" h="489116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A5A5A5"/>
              </a:solidFill>
              <a:ln w="126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264956" tIns="10076" rIns="244437" bIns="10076" anchor="ctr" anchorCtr="1" compatLnSpc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7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600" dirty="0">
                    <a:solidFill>
                      <a:srgbClr val="FFFFFF"/>
                    </a:solidFill>
                    <a:latin typeface="Calibri" pitchFamily="18"/>
                    <a:ea typeface="Microsoft YaHei" pitchFamily="2"/>
                    <a:cs typeface="Lucida Sans" pitchFamily="2"/>
                  </a:rPr>
                  <a:t>Oui</a:t>
                </a:r>
              </a:p>
            </p:txBody>
          </p:sp>
          <p:sp>
            <p:nvSpPr>
              <p:cNvPr id="15" name="Forme libre : forme 16">
                <a:extLst>
                  <a:ext uri="{FF2B5EF4-FFF2-40B4-BE49-F238E27FC236}">
                    <a16:creationId xmlns:a16="http://schemas.microsoft.com/office/drawing/2014/main" id="{65054261-5572-499B-BF82-66CE77FB07B8}"/>
                  </a:ext>
                </a:extLst>
              </p:cNvPr>
              <p:cNvSpPr/>
              <p:nvPr/>
            </p:nvSpPr>
            <p:spPr>
              <a:xfrm>
                <a:off x="2429277" y="4854604"/>
                <a:ext cx="2654283" cy="4618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78181"/>
                  <a:gd name="f7" fmla="val 461841"/>
                  <a:gd name="f8" fmla="val 2247261"/>
                  <a:gd name="f9" fmla="val 230921"/>
                  <a:gd name="f10" fmla="+- 0 0 0"/>
                  <a:gd name="f11" fmla="*/ f3 1 2478181"/>
                  <a:gd name="f12" fmla="*/ f4 1 461841"/>
                  <a:gd name="f13" fmla="+- f7 0 f5"/>
                  <a:gd name="f14" fmla="+- f6 0 f5"/>
                  <a:gd name="f15" fmla="*/ f10 f0 1"/>
                  <a:gd name="f16" fmla="*/ f14 1 2478181"/>
                  <a:gd name="f17" fmla="*/ f13 1 461841"/>
                  <a:gd name="f18" fmla="*/ 0 f14 1"/>
                  <a:gd name="f19" fmla="*/ 0 f13 1"/>
                  <a:gd name="f20" fmla="*/ 2247261 f14 1"/>
                  <a:gd name="f21" fmla="*/ 2478181 f14 1"/>
                  <a:gd name="f22" fmla="*/ 230921 f13 1"/>
                  <a:gd name="f23" fmla="*/ 461841 f13 1"/>
                  <a:gd name="f24" fmla="*/ 230921 f14 1"/>
                  <a:gd name="f25" fmla="*/ f15 1 f2"/>
                  <a:gd name="f26" fmla="*/ f18 1 2478181"/>
                  <a:gd name="f27" fmla="*/ f19 1 461841"/>
                  <a:gd name="f28" fmla="*/ f20 1 2478181"/>
                  <a:gd name="f29" fmla="*/ f21 1 2478181"/>
                  <a:gd name="f30" fmla="*/ f22 1 461841"/>
                  <a:gd name="f31" fmla="*/ f23 1 461841"/>
                  <a:gd name="f32" fmla="*/ f24 1 247818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2478181" h="461841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E1E1E1">
                  <a:alpha val="90000"/>
                </a:srgbClr>
              </a:solidFill>
              <a:ln w="12600" cap="flat">
                <a:solidFill>
                  <a:srgbClr val="E1E1E1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54879" tIns="12243" rIns="230757" bIns="12243" anchor="ctr" anchorCtr="1" compatLnSpc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900" dirty="0">
                    <a:solidFill>
                      <a:srgbClr val="000000"/>
                    </a:solidFill>
                    <a:latin typeface="Calibri" pitchFamily="18"/>
                    <a:ea typeface="Microsoft YaHei" pitchFamily="2"/>
                    <a:cs typeface="Lucida Sans" pitchFamily="2"/>
                  </a:rPr>
                  <a:t>Accepte ou renonce</a:t>
                </a:r>
              </a:p>
            </p:txBody>
          </p:sp>
          <p:sp>
            <p:nvSpPr>
              <p:cNvPr id="16" name="Forme libre : forme 17">
                <a:extLst>
                  <a:ext uri="{FF2B5EF4-FFF2-40B4-BE49-F238E27FC236}">
                    <a16:creationId xmlns:a16="http://schemas.microsoft.com/office/drawing/2014/main" id="{2A7F0760-F210-4B47-B551-72BA4A7F18E7}"/>
                  </a:ext>
                </a:extLst>
              </p:cNvPr>
              <p:cNvSpPr/>
              <p:nvPr/>
            </p:nvSpPr>
            <p:spPr>
              <a:xfrm>
                <a:off x="906115" y="5402522"/>
                <a:ext cx="1696321" cy="6142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96447"/>
                  <a:gd name="f7" fmla="val 733076"/>
                  <a:gd name="f8" fmla="val 1329909"/>
                  <a:gd name="f9" fmla="val 366538"/>
                  <a:gd name="f10" fmla="+- 0 0 0"/>
                  <a:gd name="f11" fmla="*/ f3 1 1696447"/>
                  <a:gd name="f12" fmla="*/ f4 1 733076"/>
                  <a:gd name="f13" fmla="+- f7 0 f5"/>
                  <a:gd name="f14" fmla="+- f6 0 f5"/>
                  <a:gd name="f15" fmla="*/ f10 f0 1"/>
                  <a:gd name="f16" fmla="*/ f14 1 1696447"/>
                  <a:gd name="f17" fmla="*/ f13 1 733076"/>
                  <a:gd name="f18" fmla="*/ 0 f14 1"/>
                  <a:gd name="f19" fmla="*/ 0 f13 1"/>
                  <a:gd name="f20" fmla="*/ 1329909 f14 1"/>
                  <a:gd name="f21" fmla="*/ 1696447 f14 1"/>
                  <a:gd name="f22" fmla="*/ 366538 f13 1"/>
                  <a:gd name="f23" fmla="*/ 733076 f13 1"/>
                  <a:gd name="f24" fmla="*/ 366538 f14 1"/>
                  <a:gd name="f25" fmla="*/ f15 1 f2"/>
                  <a:gd name="f26" fmla="*/ f18 1 1696447"/>
                  <a:gd name="f27" fmla="*/ f19 1 733076"/>
                  <a:gd name="f28" fmla="*/ f20 1 1696447"/>
                  <a:gd name="f29" fmla="*/ f21 1 1696447"/>
                  <a:gd name="f30" fmla="*/ f22 1 733076"/>
                  <a:gd name="f31" fmla="*/ f23 1 733076"/>
                  <a:gd name="f32" fmla="*/ f24 1 1696447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1696447" h="733076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AD6300"/>
              </a:solidFill>
              <a:ln w="126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387001" tIns="10076" rIns="366482" bIns="10076" anchor="ctr" anchorCtr="1" compatLnSpc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7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600" dirty="0">
                    <a:solidFill>
                      <a:srgbClr val="FFFFFF"/>
                    </a:solidFill>
                    <a:latin typeface="Calibri" pitchFamily="18"/>
                    <a:ea typeface="Microsoft YaHei" pitchFamily="2"/>
                    <a:cs typeface="Lucida Sans" pitchFamily="2"/>
                  </a:rPr>
                  <a:t>Oui, Si</a:t>
                </a:r>
              </a:p>
            </p:txBody>
          </p:sp>
          <p:sp>
            <p:nvSpPr>
              <p:cNvPr id="17" name="Forme libre : forme 18">
                <a:extLst>
                  <a:ext uri="{FF2B5EF4-FFF2-40B4-BE49-F238E27FC236}">
                    <a16:creationId xmlns:a16="http://schemas.microsoft.com/office/drawing/2014/main" id="{72DD137C-39EB-484F-A46F-B17E483533BF}"/>
                  </a:ext>
                </a:extLst>
              </p:cNvPr>
              <p:cNvSpPr/>
              <p:nvPr/>
            </p:nvSpPr>
            <p:spPr>
              <a:xfrm>
                <a:off x="2466356" y="5442481"/>
                <a:ext cx="2654283" cy="5558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38189"/>
                  <a:gd name="f7" fmla="val 652822"/>
                  <a:gd name="f8" fmla="val 2111778"/>
                  <a:gd name="f9" fmla="val 326411"/>
                  <a:gd name="f10" fmla="+- 0 0 0"/>
                  <a:gd name="f11" fmla="*/ f3 1 2438189"/>
                  <a:gd name="f12" fmla="*/ f4 1 652822"/>
                  <a:gd name="f13" fmla="+- f7 0 f5"/>
                  <a:gd name="f14" fmla="+- f6 0 f5"/>
                  <a:gd name="f15" fmla="*/ f10 f0 1"/>
                  <a:gd name="f16" fmla="*/ f14 1 2438189"/>
                  <a:gd name="f17" fmla="*/ f13 1 652822"/>
                  <a:gd name="f18" fmla="*/ 0 f14 1"/>
                  <a:gd name="f19" fmla="*/ 0 f13 1"/>
                  <a:gd name="f20" fmla="*/ 2111778 f14 1"/>
                  <a:gd name="f21" fmla="*/ 2438189 f14 1"/>
                  <a:gd name="f22" fmla="*/ 326411 f13 1"/>
                  <a:gd name="f23" fmla="*/ 652822 f13 1"/>
                  <a:gd name="f24" fmla="*/ 326411 f14 1"/>
                  <a:gd name="f25" fmla="*/ f15 1 f2"/>
                  <a:gd name="f26" fmla="*/ f18 1 2438189"/>
                  <a:gd name="f27" fmla="*/ f19 1 652822"/>
                  <a:gd name="f28" fmla="*/ f20 1 2438189"/>
                  <a:gd name="f29" fmla="*/ f21 1 2438189"/>
                  <a:gd name="f30" fmla="*/ f22 1 652822"/>
                  <a:gd name="f31" fmla="*/ f23 1 652822"/>
                  <a:gd name="f32" fmla="*/ f24 1 2438189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2438189" h="652822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FC552">
                  <a:alpha val="90000"/>
                </a:srgbClr>
              </a:solidFill>
              <a:ln w="12600" cap="flat">
                <a:solidFill>
                  <a:srgbClr val="FFC552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350635" tIns="12243" rIns="326523" bIns="12243" anchor="ctr" anchorCtr="1" compatLnSpc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>
                    <a:solidFill>
                      <a:srgbClr val="000000"/>
                    </a:solidFill>
                    <a:latin typeface="Calibri" pitchFamily="18"/>
                    <a:ea typeface="Microsoft YaHei" pitchFamily="2"/>
                    <a:cs typeface="Lucida Sans" pitchFamily="2"/>
                  </a:rPr>
                  <a:t>Accepte ou renonce</a:t>
                </a:r>
              </a:p>
            </p:txBody>
          </p:sp>
          <p:sp>
            <p:nvSpPr>
              <p:cNvPr id="18" name="Forme libre : forme 19">
                <a:extLst>
                  <a:ext uri="{FF2B5EF4-FFF2-40B4-BE49-F238E27FC236}">
                    <a16:creationId xmlns:a16="http://schemas.microsoft.com/office/drawing/2014/main" id="{2F944828-8793-4B8A-8B11-9103A4C0314C}"/>
                  </a:ext>
                </a:extLst>
              </p:cNvPr>
              <p:cNvSpPr/>
              <p:nvPr/>
            </p:nvSpPr>
            <p:spPr>
              <a:xfrm>
                <a:off x="906115" y="6194163"/>
                <a:ext cx="1632962" cy="5428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23191"/>
                  <a:gd name="f7" fmla="val 542869"/>
                  <a:gd name="f8" fmla="val 1251757"/>
                  <a:gd name="f9" fmla="val 271435"/>
                  <a:gd name="f10" fmla="+- 0 0 0"/>
                  <a:gd name="f11" fmla="*/ f3 1 1523191"/>
                  <a:gd name="f12" fmla="*/ f4 1 542869"/>
                  <a:gd name="f13" fmla="+- f7 0 f5"/>
                  <a:gd name="f14" fmla="+- f6 0 f5"/>
                  <a:gd name="f15" fmla="*/ f10 f0 1"/>
                  <a:gd name="f16" fmla="*/ f14 1 1523191"/>
                  <a:gd name="f17" fmla="*/ f13 1 542869"/>
                  <a:gd name="f18" fmla="*/ 0 f14 1"/>
                  <a:gd name="f19" fmla="*/ 0 f13 1"/>
                  <a:gd name="f20" fmla="*/ 1251757 f14 1"/>
                  <a:gd name="f21" fmla="*/ 1523191 f14 1"/>
                  <a:gd name="f22" fmla="*/ 271435 f13 1"/>
                  <a:gd name="f23" fmla="*/ 542869 f13 1"/>
                  <a:gd name="f24" fmla="*/ 271435 f14 1"/>
                  <a:gd name="f25" fmla="*/ f15 1 f2"/>
                  <a:gd name="f26" fmla="*/ f18 1 1523191"/>
                  <a:gd name="f27" fmla="*/ f19 1 542869"/>
                  <a:gd name="f28" fmla="*/ f20 1 1523191"/>
                  <a:gd name="f29" fmla="*/ f21 1 1523191"/>
                  <a:gd name="f30" fmla="*/ f22 1 542869"/>
                  <a:gd name="f31" fmla="*/ f23 1 542869"/>
                  <a:gd name="f32" fmla="*/ f24 1 152319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1523191" h="542869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B43500"/>
              </a:solidFill>
              <a:ln w="126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291602" tIns="10076" rIns="271439" bIns="10076" anchor="ctr" anchorCtr="1" compatLnSpc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7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600">
                    <a:solidFill>
                      <a:srgbClr val="FFFFFF"/>
                    </a:solidFill>
                    <a:latin typeface="Calibri" pitchFamily="18"/>
                    <a:ea typeface="Microsoft YaHei" pitchFamily="2"/>
                    <a:cs typeface="Lucida Sans" pitchFamily="2"/>
                  </a:rPr>
                  <a:t>En attente</a:t>
                </a:r>
              </a:p>
            </p:txBody>
          </p:sp>
        </p:grpSp>
        <p:sp>
          <p:nvSpPr>
            <p:cNvPr id="19" name="Forme libre : forme 20">
              <a:extLst>
                <a:ext uri="{FF2B5EF4-FFF2-40B4-BE49-F238E27FC236}">
                  <a16:creationId xmlns:a16="http://schemas.microsoft.com/office/drawing/2014/main" id="{395F99EC-3410-4CFC-A68D-20DC5FCE053E}"/>
                </a:ext>
              </a:extLst>
            </p:cNvPr>
            <p:cNvSpPr/>
            <p:nvPr/>
          </p:nvSpPr>
          <p:spPr>
            <a:xfrm>
              <a:off x="3966601" y="6135477"/>
              <a:ext cx="2768757" cy="555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8189"/>
                <a:gd name="f7" fmla="val 652822"/>
                <a:gd name="f8" fmla="val 2111778"/>
                <a:gd name="f9" fmla="val 326411"/>
                <a:gd name="f10" fmla="+- 0 0 0"/>
                <a:gd name="f11" fmla="*/ f3 1 2438189"/>
                <a:gd name="f12" fmla="*/ f4 1 652822"/>
                <a:gd name="f13" fmla="+- f7 0 f5"/>
                <a:gd name="f14" fmla="+- f6 0 f5"/>
                <a:gd name="f15" fmla="*/ f10 f0 1"/>
                <a:gd name="f16" fmla="*/ f14 1 2438189"/>
                <a:gd name="f17" fmla="*/ f13 1 652822"/>
                <a:gd name="f18" fmla="*/ 0 f14 1"/>
                <a:gd name="f19" fmla="*/ 0 f13 1"/>
                <a:gd name="f20" fmla="*/ 2111778 f14 1"/>
                <a:gd name="f21" fmla="*/ 2438189 f14 1"/>
                <a:gd name="f22" fmla="*/ 326411 f13 1"/>
                <a:gd name="f23" fmla="*/ 652822 f13 1"/>
                <a:gd name="f24" fmla="*/ 326411 f14 1"/>
                <a:gd name="f25" fmla="*/ f15 1 f2"/>
                <a:gd name="f26" fmla="*/ f18 1 2438189"/>
                <a:gd name="f27" fmla="*/ f19 1 652822"/>
                <a:gd name="f28" fmla="*/ f20 1 2438189"/>
                <a:gd name="f29" fmla="*/ f21 1 2438189"/>
                <a:gd name="f30" fmla="*/ f22 1 652822"/>
                <a:gd name="f31" fmla="*/ f23 1 652822"/>
                <a:gd name="f32" fmla="*/ f24 1 2438189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438189" h="65282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D7D31">
                <a:alpha val="90000"/>
              </a:srgbClr>
            </a:solidFill>
            <a:ln w="12600" cap="flat">
              <a:solidFill>
                <a:srgbClr val="FFC552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350635" tIns="12243" rIns="326523" bIns="12243" anchor="ctr" anchorCtr="1" compatLnSpc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dirty="0"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Lucida Sans" pitchFamily="2"/>
                </a:rPr>
                <a:t>Maintien ou renonce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F2576BF-B1CE-438D-9109-940384BDF4F0}"/>
              </a:ext>
            </a:extLst>
          </p:cNvPr>
          <p:cNvGrpSpPr/>
          <p:nvPr/>
        </p:nvGrpSpPr>
        <p:grpSpPr>
          <a:xfrm>
            <a:off x="0" y="691798"/>
            <a:ext cx="12191999" cy="907921"/>
            <a:chOff x="1524000" y="1134094"/>
            <a:chExt cx="9144000" cy="752395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EAB6A941-1BF1-468C-A91E-5A617C1C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b="52803"/>
            <a:stretch>
              <a:fillRect/>
            </a:stretch>
          </p:blipFill>
          <p:spPr>
            <a:xfrm>
              <a:off x="1524000" y="1134094"/>
              <a:ext cx="9144000" cy="75239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3" name="Flèche : double flèche horizontale 6">
              <a:extLst>
                <a:ext uri="{FF2B5EF4-FFF2-40B4-BE49-F238E27FC236}">
                  <a16:creationId xmlns:a16="http://schemas.microsoft.com/office/drawing/2014/main" id="{8091A875-D5E4-4A71-8831-5EF81E250B6D}"/>
                </a:ext>
              </a:extLst>
            </p:cNvPr>
            <p:cNvSpPr/>
            <p:nvPr/>
          </p:nvSpPr>
          <p:spPr>
            <a:xfrm>
              <a:off x="7059164" y="1539492"/>
              <a:ext cx="1255772" cy="18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ED7D31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688C346-BA48-4533-BDAA-07E2ABF45D97}"/>
              </a:ext>
            </a:extLst>
          </p:cNvPr>
          <p:cNvSpPr/>
          <p:nvPr/>
        </p:nvSpPr>
        <p:spPr>
          <a:xfrm>
            <a:off x="0" y="2"/>
            <a:ext cx="12192000" cy="7472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BBB59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La phase complémentaire</a:t>
            </a:r>
          </a:p>
        </p:txBody>
      </p:sp>
      <p:sp>
        <p:nvSpPr>
          <p:cNvPr id="4" name="Forme libre : forme 6">
            <a:extLst>
              <a:ext uri="{FF2B5EF4-FFF2-40B4-BE49-F238E27FC236}">
                <a16:creationId xmlns:a16="http://schemas.microsoft.com/office/drawing/2014/main" id="{54E9DFBE-CFFC-4E8E-8AD9-360D1FB85AFA}"/>
              </a:ext>
            </a:extLst>
          </p:cNvPr>
          <p:cNvSpPr/>
          <p:nvPr/>
        </p:nvSpPr>
        <p:spPr>
          <a:xfrm>
            <a:off x="128337" y="1640159"/>
            <a:ext cx="12063663" cy="49165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algn="ctr" hangingPunct="0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548235"/>
                </a:solidFill>
                <a:latin typeface="Verdana" pitchFamily="34"/>
                <a:ea typeface="Microsoft YaHei" pitchFamily="34"/>
                <a:cs typeface="Microsoft YaHei" pitchFamily="34"/>
              </a:rPr>
              <a:t>Du 11 juin au 11 septembre</a:t>
            </a:r>
          </a:p>
          <a:p>
            <a:pPr algn="ctr" hangingPunct="0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1" dirty="0">
              <a:solidFill>
                <a:srgbClr val="000000"/>
              </a:solidFill>
              <a:latin typeface="Verdana" pitchFamily="34"/>
              <a:ea typeface="Microsoft YaHei" pitchFamily="34"/>
              <a:cs typeface="Microsoft YaHei" pitchFamily="34"/>
            </a:endParaRPr>
          </a:p>
          <a:p>
            <a:pPr marL="457200" indent="-457200" hangingPunct="0">
              <a:spcBef>
                <a:spcPts val="85"/>
              </a:spcBef>
              <a:spcAft>
                <a:spcPts val="85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24" algn="l"/>
                <a:tab pos="898205" algn="l"/>
                <a:tab pos="1347477" algn="l"/>
                <a:tab pos="1796758" algn="l"/>
                <a:tab pos="2246040" algn="l"/>
                <a:tab pos="2695321" algn="l"/>
                <a:tab pos="3144602" algn="l"/>
                <a:tab pos="3593884" algn="l"/>
                <a:tab pos="4043165" algn="l"/>
                <a:tab pos="4492437" algn="l"/>
                <a:tab pos="4941718" algn="l"/>
                <a:tab pos="5391000" algn="l"/>
                <a:tab pos="5840281" algn="l"/>
                <a:tab pos="6289562" algn="l"/>
                <a:tab pos="6738844" algn="l"/>
                <a:tab pos="7188125" algn="l"/>
                <a:tab pos="7637397" algn="l"/>
                <a:tab pos="8086678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Candidats qui n’ont reçu 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aucune proposition d’admission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en phase principale (que des réponses négatives ou dont tous les vœux sont en attente)</a:t>
            </a:r>
          </a:p>
          <a:p>
            <a:pPr marL="457200" indent="-457200" hangingPunct="0"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Ø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hangingPunct="0">
              <a:spcBef>
                <a:spcPts val="85"/>
              </a:spcBef>
              <a:spcAft>
                <a:spcPts val="85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24" algn="l"/>
                <a:tab pos="898205" algn="l"/>
                <a:tab pos="1347477" algn="l"/>
                <a:tab pos="1796758" algn="l"/>
                <a:tab pos="2246040" algn="l"/>
                <a:tab pos="2695321" algn="l"/>
                <a:tab pos="3144602" algn="l"/>
                <a:tab pos="3593884" algn="l"/>
                <a:tab pos="4043165" algn="l"/>
                <a:tab pos="4492437" algn="l"/>
                <a:tab pos="4941718" algn="l"/>
                <a:tab pos="5391000" algn="l"/>
                <a:tab pos="5840281" algn="l"/>
                <a:tab pos="6289562" algn="l"/>
                <a:tab pos="6738844" algn="l"/>
                <a:tab pos="7188125" algn="l"/>
                <a:tab pos="7637397" algn="l"/>
                <a:tab pos="8086678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Candidats qui n’ont 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pas confirmé de vœux au 1</a:t>
            </a:r>
            <a:r>
              <a:rPr lang="fr-FR" sz="2800" b="1" baseline="30000" dirty="0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 avril</a:t>
            </a:r>
          </a:p>
          <a:p>
            <a:pPr marL="457200" indent="-457200" hangingPunct="0"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Ø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hangingPunct="0">
              <a:spcBef>
                <a:spcPts val="85"/>
              </a:spcBef>
              <a:spcAft>
                <a:spcPts val="85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24" algn="l"/>
                <a:tab pos="898205" algn="l"/>
                <a:tab pos="1347477" algn="l"/>
                <a:tab pos="1796758" algn="l"/>
                <a:tab pos="2246040" algn="l"/>
                <a:tab pos="2695321" algn="l"/>
                <a:tab pos="3144602" algn="l"/>
                <a:tab pos="3593884" algn="l"/>
                <a:tab pos="4043165" algn="l"/>
                <a:tab pos="4492437" algn="l"/>
                <a:tab pos="4941718" algn="l"/>
                <a:tab pos="5391000" algn="l"/>
                <a:tab pos="5840281" algn="l"/>
                <a:tab pos="6289562" algn="l"/>
                <a:tab pos="6738844" algn="l"/>
                <a:tab pos="7188125" algn="l"/>
                <a:tab pos="7637397" algn="l"/>
                <a:tab pos="8086678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Candidats qui ne se sont 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jamais inscrits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à Parcoursup</a:t>
            </a:r>
          </a:p>
          <a:p>
            <a:pPr marL="457200" indent="-457200" hangingPunct="0"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Ø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hangingPunct="0">
              <a:spcBef>
                <a:spcPts val="85"/>
              </a:spcBef>
              <a:spcAft>
                <a:spcPts val="85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24" algn="l"/>
                <a:tab pos="898205" algn="l"/>
                <a:tab pos="1347477" algn="l"/>
                <a:tab pos="1796758" algn="l"/>
                <a:tab pos="2246040" algn="l"/>
                <a:tab pos="2695321" algn="l"/>
                <a:tab pos="3144602" algn="l"/>
                <a:tab pos="3593884" algn="l"/>
                <a:tab pos="4043165" algn="l"/>
                <a:tab pos="4492437" algn="l"/>
                <a:tab pos="4941718" algn="l"/>
                <a:tab pos="5391000" algn="l"/>
                <a:tab pos="5840281" algn="l"/>
                <a:tab pos="6289562" algn="l"/>
                <a:tab pos="6738844" algn="l"/>
                <a:tab pos="7188125" algn="l"/>
                <a:tab pos="7637397" algn="l"/>
                <a:tab pos="8086678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Candidats qui ont accepté une proposition d’admission en phase principale mais qui souhaitent faire un vœux pour des formations qui les intéressent</a:t>
            </a:r>
          </a:p>
          <a:p>
            <a:pPr algn="r" hangingPunct="0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1" kern="0" dirty="0">
              <a:solidFill>
                <a:srgbClr val="C00000"/>
              </a:solidFill>
              <a:latin typeface="Verdana" pitchFamily="34"/>
              <a:ea typeface="Microsoft YaHei" pitchFamily="34"/>
              <a:cs typeface="Microsoft YaHei" pitchFamily="34"/>
            </a:endParaRPr>
          </a:p>
          <a:p>
            <a:pPr algn="r" hangingPunct="0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u="sng" kern="0" dirty="0">
                <a:solidFill>
                  <a:srgbClr val="C00000"/>
                </a:solidFill>
                <a:latin typeface="Verdana" pitchFamily="34"/>
                <a:ea typeface="Microsoft YaHei" pitchFamily="34"/>
                <a:cs typeface="Microsoft YaHei" pitchFamily="34"/>
              </a:rPr>
              <a:t>Sur places vacantes !!</a:t>
            </a:r>
            <a:endParaRPr lang="fr-FR" b="1" u="sng" kern="0" dirty="0">
              <a:solidFill>
                <a:srgbClr val="C00000"/>
              </a:solidFill>
              <a:latin typeface="Verdana" pitchFamily="34"/>
              <a:ea typeface="Microsoft YaHei" pitchFamily="34"/>
              <a:cs typeface="Microsoft YaHei" pitchFamily="34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248EDA9-C8D1-45E5-9018-FFCB720D70A4}"/>
              </a:ext>
            </a:extLst>
          </p:cNvPr>
          <p:cNvGrpSpPr/>
          <p:nvPr/>
        </p:nvGrpSpPr>
        <p:grpSpPr>
          <a:xfrm>
            <a:off x="-1" y="747222"/>
            <a:ext cx="12191999" cy="892937"/>
            <a:chOff x="1524000" y="887764"/>
            <a:chExt cx="9144000" cy="752395"/>
          </a:xfrm>
        </p:grpSpPr>
        <p:pic>
          <p:nvPicPr>
            <p:cNvPr id="3" name="Image 3">
              <a:extLst>
                <a:ext uri="{FF2B5EF4-FFF2-40B4-BE49-F238E27FC236}">
                  <a16:creationId xmlns:a16="http://schemas.microsoft.com/office/drawing/2014/main" id="{83623CBF-2004-49A1-8296-8B89EB74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b="52803"/>
            <a:stretch>
              <a:fillRect/>
            </a:stretch>
          </p:blipFill>
          <p:spPr>
            <a:xfrm>
              <a:off x="1524000" y="887764"/>
              <a:ext cx="9144000" cy="75239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Flèche : double flèche horizontale 5">
              <a:extLst>
                <a:ext uri="{FF2B5EF4-FFF2-40B4-BE49-F238E27FC236}">
                  <a16:creationId xmlns:a16="http://schemas.microsoft.com/office/drawing/2014/main" id="{DEC02694-E176-4858-AB64-7C62E4783111}"/>
                </a:ext>
              </a:extLst>
            </p:cNvPr>
            <p:cNvSpPr/>
            <p:nvPr/>
          </p:nvSpPr>
          <p:spPr>
            <a:xfrm>
              <a:off x="7363972" y="1316736"/>
              <a:ext cx="2621283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70AD47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70AD47"/>
                </a:solidFill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4">
            <a:extLst>
              <a:ext uri="{FF2B5EF4-FFF2-40B4-BE49-F238E27FC236}">
                <a16:creationId xmlns:a16="http://schemas.microsoft.com/office/drawing/2014/main" id="{458703C2-ADD6-46CD-94A3-5C0EF8684DE0}"/>
              </a:ext>
            </a:extLst>
          </p:cNvPr>
          <p:cNvSpPr/>
          <p:nvPr/>
        </p:nvSpPr>
        <p:spPr>
          <a:xfrm>
            <a:off x="0" y="13322"/>
            <a:ext cx="12192000" cy="8802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1006D4"/>
          </a:solidFill>
          <a:ln cap="flat">
            <a:noFill/>
            <a:prstDash val="solid"/>
          </a:ln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85"/>
              </a:spcBef>
              <a:spcAft>
                <a:spcPts val="85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0" cap="none" spc="0" baseline="0" dirty="0">
                <a:solidFill>
                  <a:srgbClr val="FFFF00"/>
                </a:solidFill>
                <a:uFillTx/>
                <a:latin typeface="Verdana" pitchFamily="34"/>
                <a:ea typeface="Microsoft YaHei" pitchFamily="34"/>
                <a:cs typeface="Microsoft YaHei" pitchFamily="34"/>
              </a:rPr>
              <a:t>Calendrier Parcoursup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8124592-0A75-480A-AFD6-C102281F4DB5}"/>
              </a:ext>
            </a:extLst>
          </p:cNvPr>
          <p:cNvGrpSpPr/>
          <p:nvPr/>
        </p:nvGrpSpPr>
        <p:grpSpPr>
          <a:xfrm>
            <a:off x="-1" y="895316"/>
            <a:ext cx="12191999" cy="1623295"/>
            <a:chOff x="0" y="895316"/>
            <a:chExt cx="9144000" cy="1238189"/>
          </a:xfrm>
        </p:grpSpPr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D25BDCBD-911A-4543-8680-D265D155FB25}"/>
                </a:ext>
              </a:extLst>
            </p:cNvPr>
            <p:cNvSpPr/>
            <p:nvPr/>
          </p:nvSpPr>
          <p:spPr>
            <a:xfrm>
              <a:off x="0" y="1611136"/>
              <a:ext cx="9144000" cy="522369"/>
            </a:xfrm>
            <a:prstGeom prst="rect">
              <a:avLst/>
            </a:prstGeom>
            <a:solidFill>
              <a:srgbClr val="5A5C6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A157BFF6-4037-48F9-91E5-08F74ED22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b="52803"/>
            <a:stretch>
              <a:fillRect/>
            </a:stretch>
          </p:blipFill>
          <p:spPr>
            <a:xfrm>
              <a:off x="0" y="895316"/>
              <a:ext cx="9144000" cy="75239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lèche : double flèche horizontale 6">
              <a:extLst>
                <a:ext uri="{FF2B5EF4-FFF2-40B4-BE49-F238E27FC236}">
                  <a16:creationId xmlns:a16="http://schemas.microsoft.com/office/drawing/2014/main" id="{D5A5D3D1-D59F-40D0-B06C-DF1E52F749A5}"/>
                </a:ext>
              </a:extLst>
            </p:cNvPr>
            <p:cNvSpPr/>
            <p:nvPr/>
          </p:nvSpPr>
          <p:spPr>
            <a:xfrm>
              <a:off x="1353312" y="1330323"/>
              <a:ext cx="1719072" cy="1706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gradFill>
              <a:gsLst>
                <a:gs pos="0">
                  <a:srgbClr val="A8B7DF"/>
                </a:gs>
                <a:gs pos="100000">
                  <a:srgbClr val="9AABD9"/>
                </a:gs>
              </a:gsLst>
              <a:lin ang="5400000"/>
            </a:gra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lèche : double flèche horizontale 5">
              <a:extLst>
                <a:ext uri="{FF2B5EF4-FFF2-40B4-BE49-F238E27FC236}">
                  <a16:creationId xmlns:a16="http://schemas.microsoft.com/office/drawing/2014/main" id="{5201A277-3A9F-4A74-9F17-4DF12336A4EE}"/>
                </a:ext>
              </a:extLst>
            </p:cNvPr>
            <p:cNvSpPr/>
            <p:nvPr/>
          </p:nvSpPr>
          <p:spPr>
            <a:xfrm>
              <a:off x="1353312" y="1546552"/>
              <a:ext cx="2401827" cy="18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FF9999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lèche : double flèche horizontale 6">
              <a:extLst>
                <a:ext uri="{FF2B5EF4-FFF2-40B4-BE49-F238E27FC236}">
                  <a16:creationId xmlns:a16="http://schemas.microsoft.com/office/drawing/2014/main" id="{61D028F1-EFDD-4E03-84CC-56E69906B024}"/>
                </a:ext>
              </a:extLst>
            </p:cNvPr>
            <p:cNvSpPr/>
            <p:nvPr/>
          </p:nvSpPr>
          <p:spPr>
            <a:xfrm>
              <a:off x="5718044" y="1323255"/>
              <a:ext cx="1255772" cy="18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ED7D31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lèche : double flèche horizontale 5">
              <a:extLst>
                <a:ext uri="{FF2B5EF4-FFF2-40B4-BE49-F238E27FC236}">
                  <a16:creationId xmlns:a16="http://schemas.microsoft.com/office/drawing/2014/main" id="{011481FD-8C98-49C9-9E6B-197334E46AB2}"/>
                </a:ext>
              </a:extLst>
            </p:cNvPr>
            <p:cNvSpPr/>
            <p:nvPr/>
          </p:nvSpPr>
          <p:spPr>
            <a:xfrm>
              <a:off x="6559292" y="1532141"/>
              <a:ext cx="10972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FFC000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lèche : double flèche horizontale 5">
              <a:extLst>
                <a:ext uri="{FF2B5EF4-FFF2-40B4-BE49-F238E27FC236}">
                  <a16:creationId xmlns:a16="http://schemas.microsoft.com/office/drawing/2014/main" id="{9AC6D409-B43E-43C4-8E50-5714F31EB5F7}"/>
                </a:ext>
              </a:extLst>
            </p:cNvPr>
            <p:cNvSpPr/>
            <p:nvPr/>
          </p:nvSpPr>
          <p:spPr>
            <a:xfrm>
              <a:off x="5797296" y="1757778"/>
              <a:ext cx="2621283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92D050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9" name="Diagramme 14">
            <a:extLst>
              <a:ext uri="{FF2B5EF4-FFF2-40B4-BE49-F238E27FC236}">
                <a16:creationId xmlns:a16="http://schemas.microsoft.com/office/drawing/2014/main" id="{68B107F0-D2DC-4748-B149-AF3FBBA0DA5E}"/>
              </a:ext>
            </a:extLst>
          </p:cNvPr>
          <p:cNvGrpSpPr/>
          <p:nvPr/>
        </p:nvGrpSpPr>
        <p:grpSpPr>
          <a:xfrm>
            <a:off x="101734" y="2518611"/>
            <a:ext cx="12057402" cy="4257284"/>
            <a:chOff x="119798" y="3149440"/>
            <a:chExt cx="8999665" cy="2568339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9FE37FC6-586C-426F-872E-B4668B710E4A}"/>
                </a:ext>
              </a:extLst>
            </p:cNvPr>
            <p:cNvSpPr/>
            <p:nvPr/>
          </p:nvSpPr>
          <p:spPr>
            <a:xfrm>
              <a:off x="119798" y="3817218"/>
              <a:ext cx="1584714" cy="12477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3317"/>
                <a:gd name="f7" fmla="val 1222183"/>
                <a:gd name="f8" fmla="val 122218"/>
                <a:gd name="f9" fmla="val 54719"/>
                <a:gd name="f10" fmla="val 1351099"/>
                <a:gd name="f11" fmla="val 1418598"/>
                <a:gd name="f12" fmla="val 1099965"/>
                <a:gd name="f13" fmla="val 1167464"/>
                <a:gd name="f14" fmla="+- 0 0 -90"/>
                <a:gd name="f15" fmla="*/ f3 1 1473317"/>
                <a:gd name="f16" fmla="*/ f4 1 1222183"/>
                <a:gd name="f17" fmla="+- f7 0 f5"/>
                <a:gd name="f18" fmla="+- f6 0 f5"/>
                <a:gd name="f19" fmla="*/ f14 f0 1"/>
                <a:gd name="f20" fmla="*/ f18 1 1473317"/>
                <a:gd name="f21" fmla="*/ f17 1 1222183"/>
                <a:gd name="f22" fmla="*/ 0 f18 1"/>
                <a:gd name="f23" fmla="*/ 122218 f17 1"/>
                <a:gd name="f24" fmla="*/ 122218 f18 1"/>
                <a:gd name="f25" fmla="*/ 0 f17 1"/>
                <a:gd name="f26" fmla="*/ 1351099 f18 1"/>
                <a:gd name="f27" fmla="*/ 1473317 f18 1"/>
                <a:gd name="f28" fmla="*/ 1099965 f17 1"/>
                <a:gd name="f29" fmla="*/ 1222183 f17 1"/>
                <a:gd name="f30" fmla="*/ f19 1 f2"/>
                <a:gd name="f31" fmla="*/ f22 1 1473317"/>
                <a:gd name="f32" fmla="*/ f23 1 1222183"/>
                <a:gd name="f33" fmla="*/ f24 1 1473317"/>
                <a:gd name="f34" fmla="*/ f25 1 1222183"/>
                <a:gd name="f35" fmla="*/ f26 1 1473317"/>
                <a:gd name="f36" fmla="*/ f27 1 1473317"/>
                <a:gd name="f37" fmla="*/ f28 1 1222183"/>
                <a:gd name="f38" fmla="*/ f29 1 122218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73317" h="122218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47173" tIns="47173" rIns="47173" bIns="309076" anchor="t" anchorCtr="0" compatLnSpc="1">
              <a:noAutofit/>
            </a:bodyPr>
            <a:lstStyle/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Georgia" pitchFamily="18"/>
                </a:rPr>
                <a:t>Inscription &amp; saisie des vœux</a:t>
              </a: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endParaRP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0" u="none" strike="noStrike" kern="1200" cap="none" spc="0" baseline="0" dirty="0">
                  <a:solidFill>
                    <a:srgbClr val="146194"/>
                  </a:solidFill>
                  <a:uFillTx/>
                  <a:latin typeface="Georgia" pitchFamily="18"/>
                </a:rPr>
                <a:t>19 janvier – 19 mars</a:t>
              </a: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B50AEFD-5DC3-45DC-93D6-DCE612C33C84}"/>
                </a:ext>
              </a:extLst>
            </p:cNvPr>
            <p:cNvSpPr/>
            <p:nvPr/>
          </p:nvSpPr>
          <p:spPr>
            <a:xfrm>
              <a:off x="885203" y="4069784"/>
              <a:ext cx="1647995" cy="16479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8000"/>
                <a:gd name="f7" fmla="+- 0 0 6917951"/>
                <a:gd name="f8" fmla="val 169084"/>
                <a:gd name="f9" fmla="val 1274567"/>
                <a:gd name="f10" fmla="val 204996"/>
                <a:gd name="f11" fmla="val 1249861"/>
                <a:gd name="f12" fmla="val 751348"/>
                <a:gd name="f13" fmla="val 8728375"/>
                <a:gd name="f14" fmla="val 1447221"/>
                <a:gd name="f15" fmla="val 1189562"/>
                <a:gd name="f16" fmla="val 1526651"/>
                <a:gd name="f17" fmla="val 1146539"/>
                <a:gd name="f18" fmla="val 1539662"/>
                <a:gd name="f19" fmla="val 1231995"/>
                <a:gd name="f20" fmla="val 1513334"/>
                <a:gd name="f21" fmla="val 1219910"/>
                <a:gd name="f22" fmla="val 794938"/>
                <a:gd name="f23" fmla="val 1792221"/>
                <a:gd name="f24" fmla="val 6936154"/>
                <a:gd name="f25" fmla="+- 0 0 -325"/>
                <a:gd name="f26" fmla="+- 0 0 -114"/>
                <a:gd name="f27" fmla="+- 0 0 -24"/>
                <a:gd name="f28" fmla="+- 0 0 -294"/>
                <a:gd name="f29" fmla="*/ f3 1 1648000"/>
                <a:gd name="f30" fmla="*/ f4 1 1648000"/>
                <a:gd name="f31" fmla="+- f6 0 f5"/>
                <a:gd name="f32" fmla="*/ f25 f0 1"/>
                <a:gd name="f33" fmla="*/ f26 f0 1"/>
                <a:gd name="f34" fmla="*/ f27 f0 1"/>
                <a:gd name="f35" fmla="*/ f28 f0 1"/>
                <a:gd name="f36" fmla="*/ f31 1 1648000"/>
                <a:gd name="f37" fmla="*/ f32 1 f2"/>
                <a:gd name="f38" fmla="*/ f33 1 f2"/>
                <a:gd name="f39" fmla="*/ f34 1 f2"/>
                <a:gd name="f40" fmla="*/ f35 1 f2"/>
                <a:gd name="f41" fmla="*/ 187040 1 f36"/>
                <a:gd name="f42" fmla="*/ 1262214 1 f36"/>
                <a:gd name="f43" fmla="*/ 1539662 1 f36"/>
                <a:gd name="f44" fmla="*/ 1231995 1 f36"/>
                <a:gd name="f45" fmla="*/ 1526651 1 f36"/>
                <a:gd name="f46" fmla="*/ 1146539 1 f36"/>
                <a:gd name="f47" fmla="*/ 1447221 1 f36"/>
                <a:gd name="f48" fmla="*/ 1189562 1 f36"/>
                <a:gd name="f49" fmla="*/ 261894 1 f36"/>
                <a:gd name="f50" fmla="*/ 1386106 1 f36"/>
                <a:gd name="f51" fmla="+- f37 0 f1"/>
                <a:gd name="f52" fmla="+- f38 0 f1"/>
                <a:gd name="f53" fmla="+- f39 0 f1"/>
                <a:gd name="f54" fmla="+- f40 0 f1"/>
                <a:gd name="f55" fmla="*/ f49 f29 1"/>
                <a:gd name="f56" fmla="*/ f50 f29 1"/>
                <a:gd name="f57" fmla="*/ f50 f30 1"/>
                <a:gd name="f58" fmla="*/ f49 f30 1"/>
                <a:gd name="f59" fmla="*/ f41 f29 1"/>
                <a:gd name="f60" fmla="*/ f42 f30 1"/>
                <a:gd name="f61" fmla="*/ f43 f29 1"/>
                <a:gd name="f62" fmla="*/ f44 f30 1"/>
                <a:gd name="f63" fmla="*/ f45 f29 1"/>
                <a:gd name="f64" fmla="*/ f46 f30 1"/>
                <a:gd name="f65" fmla="*/ f47 f29 1"/>
                <a:gd name="f66" fmla="*/ f4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59" y="f60"/>
                </a:cxn>
                <a:cxn ang="f52">
                  <a:pos x="f61" y="f62"/>
                </a:cxn>
                <a:cxn ang="f53">
                  <a:pos x="f63" y="f64"/>
                </a:cxn>
                <a:cxn ang="f54">
                  <a:pos x="f65" y="f66"/>
                </a:cxn>
              </a:cxnLst>
              <a:rect l="f55" t="f58" r="f56" b="f57"/>
              <a:pathLst>
                <a:path w="1648000" h="1648000">
                  <a:moveTo>
                    <a:pt x="f8" y="f9"/>
                  </a:moveTo>
                  <a:lnTo>
                    <a:pt x="f10" y="f11"/>
                  </a:lnTo>
                  <a:arcTo wR="f12" hR="f12" stAng="f13" swAng="f7"/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arcTo wR="f22" hR="f22" stAng="f23" swAng="f24"/>
                  <a:close/>
                </a:path>
              </a:pathLst>
            </a:custGeom>
            <a:solidFill>
              <a:srgbClr val="AAADB7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226053A-1BF1-463D-92C3-7EABEB03B1CF}"/>
                </a:ext>
              </a:extLst>
            </p:cNvPr>
            <p:cNvSpPr/>
            <p:nvPr/>
          </p:nvSpPr>
          <p:spPr>
            <a:xfrm>
              <a:off x="553915" y="4935896"/>
              <a:ext cx="1053091" cy="299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2495"/>
                <a:gd name="f7" fmla="val 458309"/>
                <a:gd name="f8" fmla="val 45831"/>
                <a:gd name="f9" fmla="val 20519"/>
                <a:gd name="f10" fmla="val 1106664"/>
                <a:gd name="f11" fmla="val 1131976"/>
                <a:gd name="f12" fmla="val 412478"/>
                <a:gd name="f13" fmla="val 437790"/>
                <a:gd name="f14" fmla="+- 0 0 -90"/>
                <a:gd name="f15" fmla="*/ f3 1 1152495"/>
                <a:gd name="f16" fmla="*/ f4 1 458309"/>
                <a:gd name="f17" fmla="+- f7 0 f5"/>
                <a:gd name="f18" fmla="+- f6 0 f5"/>
                <a:gd name="f19" fmla="*/ f14 f0 1"/>
                <a:gd name="f20" fmla="*/ f18 1 1152495"/>
                <a:gd name="f21" fmla="*/ f17 1 458309"/>
                <a:gd name="f22" fmla="*/ 0 f18 1"/>
                <a:gd name="f23" fmla="*/ 45831 f17 1"/>
                <a:gd name="f24" fmla="*/ 45831 f18 1"/>
                <a:gd name="f25" fmla="*/ 0 f17 1"/>
                <a:gd name="f26" fmla="*/ 1106664 f18 1"/>
                <a:gd name="f27" fmla="*/ 1152495 f18 1"/>
                <a:gd name="f28" fmla="*/ 412478 f17 1"/>
                <a:gd name="f29" fmla="*/ 458309 f17 1"/>
                <a:gd name="f30" fmla="*/ f19 1 f2"/>
                <a:gd name="f31" fmla="*/ f22 1 1152495"/>
                <a:gd name="f32" fmla="*/ f23 1 458309"/>
                <a:gd name="f33" fmla="*/ f24 1 1152495"/>
                <a:gd name="f34" fmla="*/ f25 1 458309"/>
                <a:gd name="f35" fmla="*/ f26 1 1152495"/>
                <a:gd name="f36" fmla="*/ f27 1 1152495"/>
                <a:gd name="f37" fmla="*/ f28 1 458309"/>
                <a:gd name="f38" fmla="*/ f29 1 45830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152495" h="45830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34381" tIns="27395" rIns="34381" bIns="27395" anchor="ctr" anchorCtr="1" compatLnSpc="1">
              <a:noAutofit/>
            </a:bodyPr>
            <a:lstStyle/>
            <a:p>
              <a:pPr marL="0" marR="0" lvl="0" indent="0" algn="ctr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0" i="0" u="none" strike="noStrike" kern="1200" cap="none" spc="0" baseline="0" dirty="0">
                  <a:solidFill>
                    <a:srgbClr val="000000"/>
                  </a:solidFill>
                  <a:uFillTx/>
                  <a:latin typeface="Georgia" pitchFamily="18"/>
                </a:rPr>
                <a:t>Etape 1</a:t>
              </a: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F24946D3-53C2-41EE-A3C2-476593831978}"/>
                </a:ext>
              </a:extLst>
            </p:cNvPr>
            <p:cNvSpPr/>
            <p:nvPr/>
          </p:nvSpPr>
          <p:spPr>
            <a:xfrm>
              <a:off x="1823673" y="3837930"/>
              <a:ext cx="1807678" cy="1247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31258"/>
                <a:gd name="f7" fmla="val 1247784"/>
                <a:gd name="f8" fmla="val 124778"/>
                <a:gd name="f9" fmla="val 55865"/>
                <a:gd name="f10" fmla="val 1706480"/>
                <a:gd name="f11" fmla="val 1775393"/>
                <a:gd name="f12" fmla="val 1123006"/>
                <a:gd name="f13" fmla="val 1191919"/>
                <a:gd name="f14" fmla="+- 0 0 -90"/>
                <a:gd name="f15" fmla="*/ f3 1 1831258"/>
                <a:gd name="f16" fmla="*/ f4 1 1247784"/>
                <a:gd name="f17" fmla="+- f7 0 f5"/>
                <a:gd name="f18" fmla="+- f6 0 f5"/>
                <a:gd name="f19" fmla="*/ f14 f0 1"/>
                <a:gd name="f20" fmla="*/ f18 1 1831258"/>
                <a:gd name="f21" fmla="*/ f17 1 1247784"/>
                <a:gd name="f22" fmla="*/ 0 f18 1"/>
                <a:gd name="f23" fmla="*/ 124778 f17 1"/>
                <a:gd name="f24" fmla="*/ 124778 f18 1"/>
                <a:gd name="f25" fmla="*/ 0 f17 1"/>
                <a:gd name="f26" fmla="*/ 1706480 f18 1"/>
                <a:gd name="f27" fmla="*/ 1831258 f18 1"/>
                <a:gd name="f28" fmla="*/ 1123006 f17 1"/>
                <a:gd name="f29" fmla="*/ 1247784 f17 1"/>
                <a:gd name="f30" fmla="*/ f19 1 f2"/>
                <a:gd name="f31" fmla="*/ f22 1 1831258"/>
                <a:gd name="f32" fmla="*/ f23 1 1247784"/>
                <a:gd name="f33" fmla="*/ f24 1 1831258"/>
                <a:gd name="f34" fmla="*/ f25 1 1247784"/>
                <a:gd name="f35" fmla="*/ f26 1 1831258"/>
                <a:gd name="f36" fmla="*/ f27 1 1831258"/>
                <a:gd name="f37" fmla="*/ f28 1 1247784"/>
                <a:gd name="f38" fmla="*/ f29 1 12477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831258" h="12477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47768" tIns="315147" rIns="47768" bIns="47768" anchor="t" anchorCtr="0" compatLnSpc="1">
              <a:noAutofit/>
            </a:bodyPr>
            <a:lstStyle/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Georgia" pitchFamily="18"/>
                </a:rPr>
                <a:t>Finalisation dossiers &amp; confirmation vœux</a:t>
              </a: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endParaRP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0" u="none" strike="noStrike" kern="1200" cap="none" spc="0" baseline="0" dirty="0">
                  <a:solidFill>
                    <a:srgbClr val="A50E82"/>
                  </a:solidFill>
                  <a:uFillTx/>
                  <a:latin typeface="Georgia" pitchFamily="18"/>
                </a:rPr>
                <a:t>Jusqu’au 1</a:t>
              </a:r>
              <a:r>
                <a:rPr lang="fr-FR" sz="1400" b="1" i="0" u="none" strike="noStrike" kern="1200" cap="none" spc="0" baseline="30000" dirty="0">
                  <a:solidFill>
                    <a:srgbClr val="A50E82"/>
                  </a:solidFill>
                  <a:uFillTx/>
                  <a:latin typeface="Georgia" pitchFamily="18"/>
                </a:rPr>
                <a:t>er</a:t>
              </a:r>
              <a:r>
                <a:rPr lang="fr-FR" sz="1400" b="1" i="0" u="none" strike="noStrike" kern="1200" cap="none" spc="0" baseline="0" dirty="0">
                  <a:solidFill>
                    <a:srgbClr val="A50E82"/>
                  </a:solidFill>
                  <a:uFillTx/>
                  <a:latin typeface="Georgia" pitchFamily="18"/>
                </a:rPr>
                <a:t> avril</a:t>
              </a: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76C6BFD-D13A-42E2-A060-9C068460DE14}"/>
                </a:ext>
              </a:extLst>
            </p:cNvPr>
            <p:cNvSpPr/>
            <p:nvPr/>
          </p:nvSpPr>
          <p:spPr>
            <a:xfrm>
              <a:off x="2890939" y="3149440"/>
              <a:ext cx="1712140" cy="1712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12145"/>
                <a:gd name="f7" fmla="+- 0 0 6931455"/>
                <a:gd name="f8" fmla="val 170823"/>
                <a:gd name="f9" fmla="val 393048"/>
                <a:gd name="f10" fmla="val 827017"/>
                <a:gd name="f11" fmla="val 12842818"/>
                <a:gd name="f12" fmla="val 6948235"/>
                <a:gd name="f13" fmla="val 1597438"/>
                <a:gd name="f14" fmla="val 428396"/>
                <a:gd name="f15" fmla="val 1585037"/>
                <a:gd name="f16" fmla="val 514030"/>
                <a:gd name="f17" fmla="val 1505368"/>
                <a:gd name="f18" fmla="val 471596"/>
                <a:gd name="f19" fmla="val 1531589"/>
                <a:gd name="f20" fmla="val 459293"/>
                <a:gd name="f21" fmla="val 783426"/>
                <a:gd name="f22" fmla="val 19774273"/>
                <a:gd name="f23" fmla="+- 0 0 -214"/>
                <a:gd name="f24" fmla="+- 0 0 -424"/>
                <a:gd name="f25" fmla="+- 0 0 -514"/>
                <a:gd name="f26" fmla="+- 0 0 -604"/>
                <a:gd name="f27" fmla="*/ f3 1 1712145"/>
                <a:gd name="f28" fmla="*/ f4 1 1712145"/>
                <a:gd name="f29" fmla="+- f6 0 f5"/>
                <a:gd name="f30" fmla="*/ f23 f0 1"/>
                <a:gd name="f31" fmla="*/ f24 f0 1"/>
                <a:gd name="f32" fmla="*/ f25 f0 1"/>
                <a:gd name="f33" fmla="*/ f26 f0 1"/>
                <a:gd name="f34" fmla="*/ f29 1 1712145"/>
                <a:gd name="f35" fmla="*/ f30 1 f2"/>
                <a:gd name="f36" fmla="*/ f31 1 f2"/>
                <a:gd name="f37" fmla="*/ f32 1 f2"/>
                <a:gd name="f38" fmla="*/ f33 1 f2"/>
                <a:gd name="f39" fmla="*/ 188883 1 f34"/>
                <a:gd name="f40" fmla="*/ 405251 1 f34"/>
                <a:gd name="f41" fmla="*/ 1597438 1 f34"/>
                <a:gd name="f42" fmla="*/ 428396 1 f34"/>
                <a:gd name="f43" fmla="*/ 1585037 1 f34"/>
                <a:gd name="f44" fmla="*/ 514030 1 f34"/>
                <a:gd name="f45" fmla="*/ 1505368 1 f34"/>
                <a:gd name="f46" fmla="*/ 471596 1 f34"/>
                <a:gd name="f47" fmla="*/ 271283 1 f34"/>
                <a:gd name="f48" fmla="*/ 1440862 1 f34"/>
                <a:gd name="f49" fmla="+- f35 0 f1"/>
                <a:gd name="f50" fmla="+- f36 0 f1"/>
                <a:gd name="f51" fmla="+- f37 0 f1"/>
                <a:gd name="f52" fmla="+- f38 0 f1"/>
                <a:gd name="f53" fmla="*/ f47 f27 1"/>
                <a:gd name="f54" fmla="*/ f48 f27 1"/>
                <a:gd name="f55" fmla="*/ f48 f28 1"/>
                <a:gd name="f56" fmla="*/ f47 f28 1"/>
                <a:gd name="f57" fmla="*/ f39 f27 1"/>
                <a:gd name="f58" fmla="*/ f40 f28 1"/>
                <a:gd name="f59" fmla="*/ f41 f27 1"/>
                <a:gd name="f60" fmla="*/ f42 f28 1"/>
                <a:gd name="f61" fmla="*/ f43 f27 1"/>
                <a:gd name="f62" fmla="*/ f44 f28 1"/>
                <a:gd name="f63" fmla="*/ f45 f27 1"/>
                <a:gd name="f64" fmla="*/ f4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57" y="f58"/>
                </a:cxn>
                <a:cxn ang="f50">
                  <a:pos x="f59" y="f60"/>
                </a:cxn>
                <a:cxn ang="f51">
                  <a:pos x="f61" y="f62"/>
                </a:cxn>
                <a:cxn ang="f52">
                  <a:pos x="f63" y="f64"/>
                </a:cxn>
              </a:cxnLst>
              <a:rect l="f53" t="f56" r="f54" b="f55"/>
              <a:pathLst>
                <a:path w="1712145" h="1712145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solidFill>
              <a:srgbClr val="AAADB7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90A0F9A-304E-4B79-A2FE-34A5999BB554}"/>
                </a:ext>
              </a:extLst>
            </p:cNvPr>
            <p:cNvSpPr/>
            <p:nvPr/>
          </p:nvSpPr>
          <p:spPr>
            <a:xfrm>
              <a:off x="2525260" y="3592032"/>
              <a:ext cx="1152491" cy="3281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2495"/>
                <a:gd name="f7" fmla="val 458309"/>
                <a:gd name="f8" fmla="val 45831"/>
                <a:gd name="f9" fmla="val 20519"/>
                <a:gd name="f10" fmla="val 1106664"/>
                <a:gd name="f11" fmla="val 1131976"/>
                <a:gd name="f12" fmla="val 412478"/>
                <a:gd name="f13" fmla="val 437790"/>
                <a:gd name="f14" fmla="+- 0 0 -90"/>
                <a:gd name="f15" fmla="*/ f3 1 1152495"/>
                <a:gd name="f16" fmla="*/ f4 1 458309"/>
                <a:gd name="f17" fmla="+- f7 0 f5"/>
                <a:gd name="f18" fmla="+- f6 0 f5"/>
                <a:gd name="f19" fmla="*/ f14 f0 1"/>
                <a:gd name="f20" fmla="*/ f18 1 1152495"/>
                <a:gd name="f21" fmla="*/ f17 1 458309"/>
                <a:gd name="f22" fmla="*/ 0 f18 1"/>
                <a:gd name="f23" fmla="*/ 45831 f17 1"/>
                <a:gd name="f24" fmla="*/ 45831 f18 1"/>
                <a:gd name="f25" fmla="*/ 0 f17 1"/>
                <a:gd name="f26" fmla="*/ 1106664 f18 1"/>
                <a:gd name="f27" fmla="*/ 1152495 f18 1"/>
                <a:gd name="f28" fmla="*/ 412478 f17 1"/>
                <a:gd name="f29" fmla="*/ 458309 f17 1"/>
                <a:gd name="f30" fmla="*/ f19 1 f2"/>
                <a:gd name="f31" fmla="*/ f22 1 1152495"/>
                <a:gd name="f32" fmla="*/ f23 1 458309"/>
                <a:gd name="f33" fmla="*/ f24 1 1152495"/>
                <a:gd name="f34" fmla="*/ f25 1 458309"/>
                <a:gd name="f35" fmla="*/ f26 1 1152495"/>
                <a:gd name="f36" fmla="*/ f27 1 1152495"/>
                <a:gd name="f37" fmla="*/ f28 1 458309"/>
                <a:gd name="f38" fmla="*/ f29 1 45830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152495" h="45830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4381" tIns="27395" rIns="34381" bIns="27395" anchor="ctr" anchorCtr="1" compatLnSpc="1">
              <a:noAutofit/>
            </a:bodyPr>
            <a:lstStyle/>
            <a:p>
              <a:pPr marL="0" marR="0" lvl="0" indent="0" algn="ctr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0" i="0" u="none" strike="noStrike" kern="1200" cap="none" spc="0" baseline="0">
                  <a:solidFill>
                    <a:srgbClr val="000000"/>
                  </a:solidFill>
                  <a:uFillTx/>
                  <a:latin typeface="Georgia" pitchFamily="18"/>
                </a:rPr>
                <a:t>Etape 2</a:t>
              </a: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C97C80E-F5F7-4549-A7D6-36B0C531A972}"/>
                </a:ext>
              </a:extLst>
            </p:cNvPr>
            <p:cNvSpPr/>
            <p:nvPr/>
          </p:nvSpPr>
          <p:spPr>
            <a:xfrm>
              <a:off x="3810222" y="3841805"/>
              <a:ext cx="1611785" cy="11693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1789"/>
                <a:gd name="f7" fmla="val 1169387"/>
                <a:gd name="f8" fmla="val 116939"/>
                <a:gd name="f9" fmla="val 52355"/>
                <a:gd name="f10" fmla="val 1494850"/>
                <a:gd name="f11" fmla="val 1559434"/>
                <a:gd name="f12" fmla="val 1052448"/>
                <a:gd name="f13" fmla="val 1117032"/>
                <a:gd name="f14" fmla="+- 0 0 -90"/>
                <a:gd name="f15" fmla="*/ f3 1 1611789"/>
                <a:gd name="f16" fmla="*/ f4 1 1169387"/>
                <a:gd name="f17" fmla="+- f7 0 f5"/>
                <a:gd name="f18" fmla="+- f6 0 f5"/>
                <a:gd name="f19" fmla="*/ f14 f0 1"/>
                <a:gd name="f20" fmla="*/ f18 1 1611789"/>
                <a:gd name="f21" fmla="*/ f17 1 1169387"/>
                <a:gd name="f22" fmla="*/ 0 f18 1"/>
                <a:gd name="f23" fmla="*/ 116939 f17 1"/>
                <a:gd name="f24" fmla="*/ 116939 f18 1"/>
                <a:gd name="f25" fmla="*/ 0 f17 1"/>
                <a:gd name="f26" fmla="*/ 1494850 f18 1"/>
                <a:gd name="f27" fmla="*/ 1611789 f18 1"/>
                <a:gd name="f28" fmla="*/ 1052448 f17 1"/>
                <a:gd name="f29" fmla="*/ 1169387 f17 1"/>
                <a:gd name="f30" fmla="*/ f19 1 f2"/>
                <a:gd name="f31" fmla="*/ f22 1 1611789"/>
                <a:gd name="f32" fmla="*/ f23 1 1169387"/>
                <a:gd name="f33" fmla="*/ f24 1 1611789"/>
                <a:gd name="f34" fmla="*/ f25 1 1169387"/>
                <a:gd name="f35" fmla="*/ f26 1 1611789"/>
                <a:gd name="f36" fmla="*/ f27 1 1611789"/>
                <a:gd name="f37" fmla="*/ f28 1 1169387"/>
                <a:gd name="f38" fmla="*/ f29 1 116938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611789" h="116938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45957" tIns="45957" rIns="45957" bIns="296539" anchor="t" anchorCtr="0" compatLnSpc="1">
              <a:noAutofit/>
            </a:bodyPr>
            <a:lstStyle/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>
                  <a:solidFill>
                    <a:srgbClr val="000000"/>
                  </a:solidFill>
                  <a:uFillTx/>
                  <a:latin typeface="Georgia" pitchFamily="18"/>
                </a:rPr>
                <a:t>Réponses et choix</a:t>
              </a: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endParaRP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0" u="none" strike="noStrike" kern="1200" cap="none" spc="0" baseline="0">
                  <a:solidFill>
                    <a:srgbClr val="E87D37"/>
                  </a:solidFill>
                  <a:uFillTx/>
                  <a:latin typeface="Georgia" pitchFamily="18"/>
                </a:rPr>
                <a:t>2 juin - 11 juillet</a:t>
              </a: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2252CF5-744F-4415-852B-11ECEB89B3D2}"/>
                </a:ext>
              </a:extLst>
            </p:cNvPr>
            <p:cNvSpPr/>
            <p:nvPr/>
          </p:nvSpPr>
          <p:spPr>
            <a:xfrm>
              <a:off x="4823542" y="4143109"/>
              <a:ext cx="1467557" cy="1467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7557"/>
                <a:gd name="f7" fmla="+- 0 0 6872957"/>
                <a:gd name="f8" fmla="val 119968"/>
                <a:gd name="f9" fmla="val 1079968"/>
                <a:gd name="f10" fmla="val 157932"/>
                <a:gd name="f11" fmla="val 1058556"/>
                <a:gd name="f12" fmla="val 661120"/>
                <a:gd name="f13" fmla="val 9034621"/>
                <a:gd name="f14" fmla="val 1243320"/>
                <a:gd name="f15" fmla="val 1108266"/>
                <a:gd name="f16" fmla="val 1326619"/>
                <a:gd name="f17" fmla="val 1072762"/>
                <a:gd name="f18" fmla="val 1331633"/>
                <a:gd name="f19" fmla="val 1158763"/>
                <a:gd name="f20" fmla="val 1306498"/>
                <a:gd name="f21" fmla="val 1144391"/>
                <a:gd name="f22" fmla="val 704706"/>
                <a:gd name="f23" fmla="val 2138323"/>
                <a:gd name="f24" fmla="val 6896298"/>
                <a:gd name="f25" fmla="+- 0 0 -330"/>
                <a:gd name="f26" fmla="+- 0 0 -119"/>
                <a:gd name="f27" fmla="+- 0 0 -29"/>
                <a:gd name="f28" fmla="+- 0 0 -299"/>
                <a:gd name="f29" fmla="*/ f3 1 1467557"/>
                <a:gd name="f30" fmla="*/ f4 1 1467557"/>
                <a:gd name="f31" fmla="+- f6 0 f5"/>
                <a:gd name="f32" fmla="*/ f25 f0 1"/>
                <a:gd name="f33" fmla="*/ f26 f0 1"/>
                <a:gd name="f34" fmla="*/ f27 f0 1"/>
                <a:gd name="f35" fmla="*/ f28 f0 1"/>
                <a:gd name="f36" fmla="*/ f31 1 1467557"/>
                <a:gd name="f37" fmla="*/ f32 1 f2"/>
                <a:gd name="f38" fmla="*/ f33 1 f2"/>
                <a:gd name="f39" fmla="*/ f34 1 f2"/>
                <a:gd name="f40" fmla="*/ f35 1 f2"/>
                <a:gd name="f41" fmla="*/ 138950 1 f36"/>
                <a:gd name="f42" fmla="*/ 1069262 1 f36"/>
                <a:gd name="f43" fmla="*/ 1331633 1 f36"/>
                <a:gd name="f44" fmla="*/ 1158763 1 f36"/>
                <a:gd name="f45" fmla="*/ 1326619 1 f36"/>
                <a:gd name="f46" fmla="*/ 1072762 1 f36"/>
                <a:gd name="f47" fmla="*/ 1243320 1 f36"/>
                <a:gd name="f48" fmla="*/ 1108266 1 f36"/>
                <a:gd name="f49" fmla="*/ 235476 1 f36"/>
                <a:gd name="f50" fmla="*/ 1232081 1 f36"/>
                <a:gd name="f51" fmla="+- f37 0 f1"/>
                <a:gd name="f52" fmla="+- f38 0 f1"/>
                <a:gd name="f53" fmla="+- f39 0 f1"/>
                <a:gd name="f54" fmla="+- f40 0 f1"/>
                <a:gd name="f55" fmla="*/ f49 f29 1"/>
                <a:gd name="f56" fmla="*/ f50 f29 1"/>
                <a:gd name="f57" fmla="*/ f50 f30 1"/>
                <a:gd name="f58" fmla="*/ f49 f30 1"/>
                <a:gd name="f59" fmla="*/ f41 f29 1"/>
                <a:gd name="f60" fmla="*/ f42 f30 1"/>
                <a:gd name="f61" fmla="*/ f43 f29 1"/>
                <a:gd name="f62" fmla="*/ f44 f30 1"/>
                <a:gd name="f63" fmla="*/ f45 f29 1"/>
                <a:gd name="f64" fmla="*/ f46 f30 1"/>
                <a:gd name="f65" fmla="*/ f47 f29 1"/>
                <a:gd name="f66" fmla="*/ f4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59" y="f60"/>
                </a:cxn>
                <a:cxn ang="f52">
                  <a:pos x="f61" y="f62"/>
                </a:cxn>
                <a:cxn ang="f53">
                  <a:pos x="f63" y="f64"/>
                </a:cxn>
                <a:cxn ang="f54">
                  <a:pos x="f65" y="f66"/>
                </a:cxn>
              </a:cxnLst>
              <a:rect l="f55" t="f58" r="f56" b="f57"/>
              <a:pathLst>
                <a:path w="1467557" h="1467557">
                  <a:moveTo>
                    <a:pt x="f8" y="f9"/>
                  </a:moveTo>
                  <a:lnTo>
                    <a:pt x="f10" y="f11"/>
                  </a:lnTo>
                  <a:arcTo wR="f12" hR="f12" stAng="f13" swAng="f7"/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arcTo wR="f22" hR="f22" stAng="f23" swAng="f24"/>
                  <a:close/>
                </a:path>
              </a:pathLst>
            </a:custGeom>
            <a:solidFill>
              <a:srgbClr val="AAADB7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6CA5B91-36CA-445E-8B82-2CF37B744B02}"/>
                </a:ext>
              </a:extLst>
            </p:cNvPr>
            <p:cNvSpPr/>
            <p:nvPr/>
          </p:nvSpPr>
          <p:spPr>
            <a:xfrm>
              <a:off x="4375952" y="4875755"/>
              <a:ext cx="1127557" cy="306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2495"/>
                <a:gd name="f7" fmla="val 458309"/>
                <a:gd name="f8" fmla="val 45831"/>
                <a:gd name="f9" fmla="val 20519"/>
                <a:gd name="f10" fmla="val 1106664"/>
                <a:gd name="f11" fmla="val 1131976"/>
                <a:gd name="f12" fmla="val 412478"/>
                <a:gd name="f13" fmla="val 437790"/>
                <a:gd name="f14" fmla="+- 0 0 -90"/>
                <a:gd name="f15" fmla="*/ f3 1 1152495"/>
                <a:gd name="f16" fmla="*/ f4 1 458309"/>
                <a:gd name="f17" fmla="+- f7 0 f5"/>
                <a:gd name="f18" fmla="+- f6 0 f5"/>
                <a:gd name="f19" fmla="*/ f14 f0 1"/>
                <a:gd name="f20" fmla="*/ f18 1 1152495"/>
                <a:gd name="f21" fmla="*/ f17 1 458309"/>
                <a:gd name="f22" fmla="*/ 0 f18 1"/>
                <a:gd name="f23" fmla="*/ 45831 f17 1"/>
                <a:gd name="f24" fmla="*/ 45831 f18 1"/>
                <a:gd name="f25" fmla="*/ 0 f17 1"/>
                <a:gd name="f26" fmla="*/ 1106664 f18 1"/>
                <a:gd name="f27" fmla="*/ 1152495 f18 1"/>
                <a:gd name="f28" fmla="*/ 412478 f17 1"/>
                <a:gd name="f29" fmla="*/ 458309 f17 1"/>
                <a:gd name="f30" fmla="*/ f19 1 f2"/>
                <a:gd name="f31" fmla="*/ f22 1 1152495"/>
                <a:gd name="f32" fmla="*/ f23 1 458309"/>
                <a:gd name="f33" fmla="*/ f24 1 1152495"/>
                <a:gd name="f34" fmla="*/ f25 1 458309"/>
                <a:gd name="f35" fmla="*/ f26 1 1152495"/>
                <a:gd name="f36" fmla="*/ f27 1 1152495"/>
                <a:gd name="f37" fmla="*/ f28 1 458309"/>
                <a:gd name="f38" fmla="*/ f29 1 45830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152495" h="45830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4381" tIns="27395" rIns="34381" bIns="27395" anchor="ctr" anchorCtr="1" compatLnSpc="1">
              <a:noAutofit/>
            </a:bodyPr>
            <a:lstStyle/>
            <a:p>
              <a:pPr marL="0" marR="0" lvl="0" indent="0" algn="ctr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0" i="0" u="none" strike="noStrike" kern="1200" cap="none" spc="0" baseline="0" dirty="0">
                  <a:solidFill>
                    <a:srgbClr val="000000"/>
                  </a:solidFill>
                  <a:uFillTx/>
                  <a:latin typeface="Georgia" pitchFamily="18"/>
                </a:rPr>
                <a:t>Etape 3</a:t>
              </a: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E89B622-EE37-4954-B901-32486317066A}"/>
                </a:ext>
              </a:extLst>
            </p:cNvPr>
            <p:cNvSpPr/>
            <p:nvPr/>
          </p:nvSpPr>
          <p:spPr>
            <a:xfrm>
              <a:off x="5638675" y="3851635"/>
              <a:ext cx="1591138" cy="1202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1135"/>
                <a:gd name="f7" fmla="val 1202495"/>
                <a:gd name="f8" fmla="val 120250"/>
                <a:gd name="f9" fmla="val 53838"/>
                <a:gd name="f10" fmla="val 1470886"/>
                <a:gd name="f11" fmla="val 1537298"/>
                <a:gd name="f12" fmla="val 1591136"/>
                <a:gd name="f13" fmla="val 440915"/>
                <a:gd name="f14" fmla="val 761581"/>
                <a:gd name="f15" fmla="val 1082246"/>
                <a:gd name="f16" fmla="val 1148658"/>
                <a:gd name="f17" fmla="val 1537297"/>
                <a:gd name="f18" fmla="val 1202496"/>
                <a:gd name="f19" fmla="val 1470885"/>
                <a:gd name="f20" fmla="val 1148657"/>
                <a:gd name="f21" fmla="val 1082245"/>
                <a:gd name="f22" fmla="+- 0 0 -90"/>
                <a:gd name="f23" fmla="*/ f3 1 1591135"/>
                <a:gd name="f24" fmla="*/ f4 1 1202495"/>
                <a:gd name="f25" fmla="+- f7 0 f5"/>
                <a:gd name="f26" fmla="+- f6 0 f5"/>
                <a:gd name="f27" fmla="*/ f22 f0 1"/>
                <a:gd name="f28" fmla="*/ f26 1 1591135"/>
                <a:gd name="f29" fmla="*/ f25 1 1202495"/>
                <a:gd name="f30" fmla="*/ 0 f26 1"/>
                <a:gd name="f31" fmla="*/ 120250 f25 1"/>
                <a:gd name="f32" fmla="*/ 120250 f26 1"/>
                <a:gd name="f33" fmla="*/ 0 f25 1"/>
                <a:gd name="f34" fmla="*/ 1470886 f26 1"/>
                <a:gd name="f35" fmla="*/ 1591136 f26 1"/>
                <a:gd name="f36" fmla="*/ 1591135 f26 1"/>
                <a:gd name="f37" fmla="*/ 1082246 f25 1"/>
                <a:gd name="f38" fmla="*/ 1470885 f26 1"/>
                <a:gd name="f39" fmla="*/ 1202496 f25 1"/>
                <a:gd name="f40" fmla="*/ 1202495 f25 1"/>
                <a:gd name="f41" fmla="*/ 1082245 f25 1"/>
                <a:gd name="f42" fmla="*/ f27 1 f2"/>
                <a:gd name="f43" fmla="*/ f30 1 1591135"/>
                <a:gd name="f44" fmla="*/ f31 1 1202495"/>
                <a:gd name="f45" fmla="*/ f32 1 1591135"/>
                <a:gd name="f46" fmla="*/ f33 1 1202495"/>
                <a:gd name="f47" fmla="*/ f34 1 1591135"/>
                <a:gd name="f48" fmla="*/ f35 1 1591135"/>
                <a:gd name="f49" fmla="*/ f36 1 1591135"/>
                <a:gd name="f50" fmla="*/ f37 1 1202495"/>
                <a:gd name="f51" fmla="*/ f38 1 1591135"/>
                <a:gd name="f52" fmla="*/ f39 1 1202495"/>
                <a:gd name="f53" fmla="*/ f40 1 1202495"/>
                <a:gd name="f54" fmla="*/ f41 1 1202495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1591135" h="120249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CC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46725" tIns="304403" rIns="46725" bIns="46725" anchor="t" anchorCtr="0" compatLnSpc="1">
              <a:noAutofit/>
            </a:bodyPr>
            <a:lstStyle/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>
                  <a:solidFill>
                    <a:srgbClr val="000000"/>
                  </a:solidFill>
                  <a:uFillTx/>
                  <a:latin typeface="Georgia" pitchFamily="18"/>
                </a:rPr>
                <a:t>Inscriptions administratives</a:t>
              </a: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endParaRP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0" u="none" strike="noStrike" kern="1200" cap="none" spc="0" baseline="0">
                  <a:solidFill>
                    <a:srgbClr val="FFCC00"/>
                  </a:solidFill>
                  <a:uFillTx/>
                  <a:latin typeface="Georgia" pitchFamily="18"/>
                </a:rPr>
                <a:t>A partir du 4 juillet</a:t>
              </a: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7B045393-38E8-4938-A908-BDF53BB34355}"/>
                </a:ext>
              </a:extLst>
            </p:cNvPr>
            <p:cNvSpPr/>
            <p:nvPr/>
          </p:nvSpPr>
          <p:spPr>
            <a:xfrm>
              <a:off x="6568674" y="3237469"/>
              <a:ext cx="1636666" cy="1636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6670"/>
                <a:gd name="f7" fmla="+- 0 0 6915442"/>
                <a:gd name="f8" fmla="val 157239"/>
                <a:gd name="f9" fmla="val 387148"/>
                <a:gd name="f10" fmla="val 789284"/>
                <a:gd name="f11" fmla="val 12786817"/>
                <a:gd name="f12" fmla="val 6933920"/>
                <a:gd name="f13" fmla="val 1518605"/>
                <a:gd name="f14" fmla="val 395314"/>
                <a:gd name="f15" fmla="val 1507733"/>
                <a:gd name="f16" fmla="val 481049"/>
                <a:gd name="f17" fmla="val 1427250"/>
                <a:gd name="f18" fmla="val 440009"/>
                <a:gd name="f19" fmla="val 1453256"/>
                <a:gd name="f20" fmla="val 427286"/>
                <a:gd name="f21" fmla="val 745683"/>
                <a:gd name="f22" fmla="val 19702259"/>
                <a:gd name="f23" fmla="+- 0 0 -213"/>
                <a:gd name="f24" fmla="+- 0 0 -423"/>
                <a:gd name="f25" fmla="+- 0 0 -513"/>
                <a:gd name="f26" fmla="+- 0 0 -603"/>
                <a:gd name="f27" fmla="*/ f3 1 1636670"/>
                <a:gd name="f28" fmla="*/ f4 1 1636670"/>
                <a:gd name="f29" fmla="+- f6 0 f5"/>
                <a:gd name="f30" fmla="*/ f23 f0 1"/>
                <a:gd name="f31" fmla="*/ f24 f0 1"/>
                <a:gd name="f32" fmla="*/ f25 f0 1"/>
                <a:gd name="f33" fmla="*/ f26 f0 1"/>
                <a:gd name="f34" fmla="*/ f29 1 1636670"/>
                <a:gd name="f35" fmla="*/ f30 1 f2"/>
                <a:gd name="f36" fmla="*/ f31 1 f2"/>
                <a:gd name="f37" fmla="*/ f32 1 f2"/>
                <a:gd name="f38" fmla="*/ f33 1 f2"/>
                <a:gd name="f39" fmla="*/ 175499 1 f34"/>
                <a:gd name="f40" fmla="*/ 399058 1 f34"/>
                <a:gd name="f41" fmla="*/ 1518605 1 f34"/>
                <a:gd name="f42" fmla="*/ 395314 1 f34"/>
                <a:gd name="f43" fmla="*/ 1507733 1 f34"/>
                <a:gd name="f44" fmla="*/ 481049 1 f34"/>
                <a:gd name="f45" fmla="*/ 1427250 1 f34"/>
                <a:gd name="f46" fmla="*/ 440009 1 f34"/>
                <a:gd name="f47" fmla="*/ 260227 1 f34"/>
                <a:gd name="f48" fmla="*/ 1376443 1 f34"/>
                <a:gd name="f49" fmla="+- f35 0 f1"/>
                <a:gd name="f50" fmla="+- f36 0 f1"/>
                <a:gd name="f51" fmla="+- f37 0 f1"/>
                <a:gd name="f52" fmla="+- f38 0 f1"/>
                <a:gd name="f53" fmla="*/ f47 f27 1"/>
                <a:gd name="f54" fmla="*/ f48 f27 1"/>
                <a:gd name="f55" fmla="*/ f48 f28 1"/>
                <a:gd name="f56" fmla="*/ f47 f28 1"/>
                <a:gd name="f57" fmla="*/ f39 f27 1"/>
                <a:gd name="f58" fmla="*/ f40 f28 1"/>
                <a:gd name="f59" fmla="*/ f41 f27 1"/>
                <a:gd name="f60" fmla="*/ f42 f28 1"/>
                <a:gd name="f61" fmla="*/ f43 f27 1"/>
                <a:gd name="f62" fmla="*/ f44 f28 1"/>
                <a:gd name="f63" fmla="*/ f45 f27 1"/>
                <a:gd name="f64" fmla="*/ f4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57" y="f58"/>
                </a:cxn>
                <a:cxn ang="f50">
                  <a:pos x="f59" y="f60"/>
                </a:cxn>
                <a:cxn ang="f51">
                  <a:pos x="f61" y="f62"/>
                </a:cxn>
                <a:cxn ang="f52">
                  <a:pos x="f63" y="f64"/>
                </a:cxn>
              </a:cxnLst>
              <a:rect l="f53" t="f56" r="f54" b="f55"/>
              <a:pathLst>
                <a:path w="1636670" h="1636670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solidFill>
              <a:srgbClr val="AAADB7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D6707E76-6059-4553-80AB-21B44592F255}"/>
                </a:ext>
              </a:extLst>
            </p:cNvPr>
            <p:cNvSpPr/>
            <p:nvPr/>
          </p:nvSpPr>
          <p:spPr>
            <a:xfrm>
              <a:off x="6148107" y="3598284"/>
              <a:ext cx="1141621" cy="321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2495"/>
                <a:gd name="f7" fmla="val 458309"/>
                <a:gd name="f8" fmla="val 45831"/>
                <a:gd name="f9" fmla="val 20519"/>
                <a:gd name="f10" fmla="val 1106664"/>
                <a:gd name="f11" fmla="val 1131976"/>
                <a:gd name="f12" fmla="val 412478"/>
                <a:gd name="f13" fmla="val 437790"/>
                <a:gd name="f14" fmla="+- 0 0 -90"/>
                <a:gd name="f15" fmla="*/ f3 1 1152495"/>
                <a:gd name="f16" fmla="*/ f4 1 458309"/>
                <a:gd name="f17" fmla="+- f7 0 f5"/>
                <a:gd name="f18" fmla="+- f6 0 f5"/>
                <a:gd name="f19" fmla="*/ f14 f0 1"/>
                <a:gd name="f20" fmla="*/ f18 1 1152495"/>
                <a:gd name="f21" fmla="*/ f17 1 458309"/>
                <a:gd name="f22" fmla="*/ 0 f18 1"/>
                <a:gd name="f23" fmla="*/ 45831 f17 1"/>
                <a:gd name="f24" fmla="*/ 45831 f18 1"/>
                <a:gd name="f25" fmla="*/ 0 f17 1"/>
                <a:gd name="f26" fmla="*/ 1106664 f18 1"/>
                <a:gd name="f27" fmla="*/ 1152495 f18 1"/>
                <a:gd name="f28" fmla="*/ 412478 f17 1"/>
                <a:gd name="f29" fmla="*/ 458309 f17 1"/>
                <a:gd name="f30" fmla="*/ f19 1 f2"/>
                <a:gd name="f31" fmla="*/ f22 1 1152495"/>
                <a:gd name="f32" fmla="*/ f23 1 458309"/>
                <a:gd name="f33" fmla="*/ f24 1 1152495"/>
                <a:gd name="f34" fmla="*/ f25 1 458309"/>
                <a:gd name="f35" fmla="*/ f26 1 1152495"/>
                <a:gd name="f36" fmla="*/ f27 1 1152495"/>
                <a:gd name="f37" fmla="*/ f28 1 458309"/>
                <a:gd name="f38" fmla="*/ f29 1 45830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152495" h="45830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4381" tIns="27395" rIns="34381" bIns="27395" anchor="ctr" anchorCtr="1" compatLnSpc="1">
              <a:noAutofit/>
            </a:bodyPr>
            <a:lstStyle/>
            <a:p>
              <a:pPr marL="0" marR="0" lvl="0" indent="0" algn="ctr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0" i="0" u="none" strike="noStrike" kern="1200" cap="none" spc="0" baseline="0">
                  <a:solidFill>
                    <a:srgbClr val="000000"/>
                  </a:solidFill>
                  <a:uFillTx/>
                  <a:latin typeface="Georgia" pitchFamily="18"/>
                </a:rPr>
                <a:t>Etape 4</a:t>
              </a: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89AAE4E-3138-4D38-AFCF-92CAAFB4A33C}"/>
                </a:ext>
              </a:extLst>
            </p:cNvPr>
            <p:cNvSpPr/>
            <p:nvPr/>
          </p:nvSpPr>
          <p:spPr>
            <a:xfrm>
              <a:off x="7364979" y="3964509"/>
              <a:ext cx="1703079" cy="10319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3080"/>
                <a:gd name="f7" fmla="val 1031992"/>
                <a:gd name="f8" fmla="val 103199"/>
                <a:gd name="f9" fmla="val 46204"/>
                <a:gd name="f10" fmla="val 1599881"/>
                <a:gd name="f11" fmla="val 1656876"/>
                <a:gd name="f12" fmla="val 928793"/>
                <a:gd name="f13" fmla="val 985788"/>
                <a:gd name="f14" fmla="+- 0 0 -90"/>
                <a:gd name="f15" fmla="*/ f3 1 1703080"/>
                <a:gd name="f16" fmla="*/ f4 1 1031992"/>
                <a:gd name="f17" fmla="+- f7 0 f5"/>
                <a:gd name="f18" fmla="+- f6 0 f5"/>
                <a:gd name="f19" fmla="*/ f14 f0 1"/>
                <a:gd name="f20" fmla="*/ f18 1 1703080"/>
                <a:gd name="f21" fmla="*/ f17 1 1031992"/>
                <a:gd name="f22" fmla="*/ 0 f18 1"/>
                <a:gd name="f23" fmla="*/ 103199 f17 1"/>
                <a:gd name="f24" fmla="*/ 103199 f18 1"/>
                <a:gd name="f25" fmla="*/ 0 f17 1"/>
                <a:gd name="f26" fmla="*/ 1599881 f18 1"/>
                <a:gd name="f27" fmla="*/ 1703080 f18 1"/>
                <a:gd name="f28" fmla="*/ 928793 f17 1"/>
                <a:gd name="f29" fmla="*/ 1031992 f17 1"/>
                <a:gd name="f30" fmla="*/ f19 1 f2"/>
                <a:gd name="f31" fmla="*/ f22 1 1703080"/>
                <a:gd name="f32" fmla="*/ f23 1 1031992"/>
                <a:gd name="f33" fmla="*/ f24 1 1703080"/>
                <a:gd name="f34" fmla="*/ f25 1 1031992"/>
                <a:gd name="f35" fmla="*/ f26 1 1703080"/>
                <a:gd name="f36" fmla="*/ f27 1 1703080"/>
                <a:gd name="f37" fmla="*/ f28 1 1031992"/>
                <a:gd name="f38" fmla="*/ f29 1 103199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703080" h="103199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7EA94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42803" tIns="42803" rIns="42803" bIns="263941" anchor="t" anchorCtr="0" compatLnSpc="1">
              <a:noAutofit/>
            </a:bodyPr>
            <a:lstStyle/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>
                  <a:solidFill>
                    <a:srgbClr val="000000"/>
                  </a:solidFill>
                  <a:uFillTx/>
                  <a:latin typeface="Georgia" pitchFamily="18"/>
                </a:rPr>
                <a:t>Aucune solution</a:t>
              </a: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endParaRPr>
            </a:p>
            <a:p>
              <a:pPr marL="57150" marR="0" lvl="1" indent="-5715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0" u="none" strike="noStrike" kern="1200" cap="none" spc="0" baseline="0">
                  <a:solidFill>
                    <a:srgbClr val="00B050"/>
                  </a:solidFill>
                  <a:uFillTx/>
                  <a:latin typeface="Georgia" pitchFamily="18"/>
                </a:rPr>
                <a:t>11 juin - 11 septembre</a:t>
              </a: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F857EC7-5F73-4E23-8BF6-BCC91895675C}"/>
                </a:ext>
              </a:extLst>
            </p:cNvPr>
            <p:cNvSpPr/>
            <p:nvPr/>
          </p:nvSpPr>
          <p:spPr>
            <a:xfrm>
              <a:off x="7810033" y="4874135"/>
              <a:ext cx="1309430" cy="486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2495"/>
                <a:gd name="f7" fmla="val 458309"/>
                <a:gd name="f8" fmla="val 45831"/>
                <a:gd name="f9" fmla="val 20519"/>
                <a:gd name="f10" fmla="val 1106664"/>
                <a:gd name="f11" fmla="val 1131976"/>
                <a:gd name="f12" fmla="val 412478"/>
                <a:gd name="f13" fmla="val 437790"/>
                <a:gd name="f14" fmla="+- 0 0 -90"/>
                <a:gd name="f15" fmla="*/ f3 1 1152495"/>
                <a:gd name="f16" fmla="*/ f4 1 458309"/>
                <a:gd name="f17" fmla="+- f7 0 f5"/>
                <a:gd name="f18" fmla="+- f6 0 f5"/>
                <a:gd name="f19" fmla="*/ f14 f0 1"/>
                <a:gd name="f20" fmla="*/ f18 1 1152495"/>
                <a:gd name="f21" fmla="*/ f17 1 458309"/>
                <a:gd name="f22" fmla="*/ 0 f18 1"/>
                <a:gd name="f23" fmla="*/ 45831 f17 1"/>
                <a:gd name="f24" fmla="*/ 45831 f18 1"/>
                <a:gd name="f25" fmla="*/ 0 f17 1"/>
                <a:gd name="f26" fmla="*/ 1106664 f18 1"/>
                <a:gd name="f27" fmla="*/ 1152495 f18 1"/>
                <a:gd name="f28" fmla="*/ 412478 f17 1"/>
                <a:gd name="f29" fmla="*/ 458309 f17 1"/>
                <a:gd name="f30" fmla="*/ f19 1 f2"/>
                <a:gd name="f31" fmla="*/ f22 1 1152495"/>
                <a:gd name="f32" fmla="*/ f23 1 458309"/>
                <a:gd name="f33" fmla="*/ f24 1 1152495"/>
                <a:gd name="f34" fmla="*/ f25 1 458309"/>
                <a:gd name="f35" fmla="*/ f26 1 1152495"/>
                <a:gd name="f36" fmla="*/ f27 1 1152495"/>
                <a:gd name="f37" fmla="*/ f28 1 458309"/>
                <a:gd name="f38" fmla="*/ f29 1 45830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152495" h="45830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4381" tIns="27395" rIns="34381" bIns="27395" anchor="ctr" anchorCtr="1" compatLnSpc="1">
              <a:noAutofit/>
            </a:bodyPr>
            <a:lstStyle/>
            <a:p>
              <a:pPr marL="0" marR="0" lvl="0" indent="0" algn="ctr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0" i="0" u="none" strike="noStrike" kern="1200" cap="none" spc="0" baseline="0" dirty="0">
                  <a:solidFill>
                    <a:srgbClr val="000000"/>
                  </a:solidFill>
                  <a:uFillTx/>
                  <a:latin typeface="Georgia" pitchFamily="18"/>
                </a:rPr>
                <a:t>Phase complémentaire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02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5CA7C-816C-C9CA-4A18-AECD016C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64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0191"/>
                </a:solidFill>
              </a:rPr>
              <a:t>Merci pour votre écoute</a:t>
            </a:r>
            <a:br>
              <a:rPr lang="fr-FR" b="1" dirty="0">
                <a:solidFill>
                  <a:srgbClr val="000191"/>
                </a:solidFill>
              </a:rPr>
            </a:br>
            <a:br>
              <a:rPr lang="fr-FR" b="1" dirty="0">
                <a:solidFill>
                  <a:srgbClr val="000191"/>
                </a:solidFill>
              </a:rPr>
            </a:br>
            <a:r>
              <a:rPr lang="fr-FR" b="1" dirty="0">
                <a:solidFill>
                  <a:srgbClr val="000191"/>
                </a:solidFill>
              </a:rPr>
              <a:t>Des questions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113C21-291E-4238-95A5-A4E2BDDDB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9298"/>
            <a:ext cx="12138718" cy="15026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5B1E1F-2232-4908-AFF7-D1FA9041E75B}"/>
              </a:ext>
            </a:extLst>
          </p:cNvPr>
          <p:cNvSpPr txBox="1"/>
          <p:nvPr/>
        </p:nvSpPr>
        <p:spPr>
          <a:xfrm>
            <a:off x="6287784" y="5379351"/>
            <a:ext cx="569188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191"/>
                </a:solidFill>
              </a:rPr>
              <a:t>SERVICES D’AIDE : </a:t>
            </a:r>
          </a:p>
          <a:p>
            <a:endParaRPr lang="fr-FR" dirty="0">
              <a:solidFill>
                <a:srgbClr val="00019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191"/>
                </a:solidFill>
              </a:rPr>
              <a:t>Un numéro Vert : 0 800 400 070 et 02 62 22 02 04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191"/>
                </a:solidFill>
              </a:rPr>
              <a:t>La messagerie contact  depuis le dossier Parcoursup</a:t>
            </a:r>
          </a:p>
        </p:txBody>
      </p:sp>
    </p:spTree>
    <p:extLst>
      <p:ext uri="{BB962C8B-B14F-4D97-AF65-F5344CB8AC3E}">
        <p14:creationId xmlns:p14="http://schemas.microsoft.com/office/powerpoint/2010/main" val="385743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AD64F-19A3-2415-6EE2-76320728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3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fr-FR" altLang="fr-FR" sz="40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4000" b="1" u="sng" dirty="0">
                <a:solidFill>
                  <a:schemeClr val="accent1">
                    <a:lumMod val="75000"/>
                  </a:schemeClr>
                </a:solidFill>
              </a:rPr>
              <a:t>PREPARER SA VIE ETUDIANTE</a:t>
            </a:r>
            <a:br>
              <a:rPr lang="fr-FR" altLang="fr-FR" b="1" dirty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DF66D0-5543-99E2-6839-91D688BA5F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420" y="1026693"/>
            <a:ext cx="11967411" cy="5806142"/>
          </a:xfrm>
          <a:prstGeom prst="rect">
            <a:avLst/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 BOURSE SUR CRITERES SOCIAUX : vous pouvez faire une demande de bourse et/ou de logement en créant votre dossier social étudiant (DSE) via le portail </a:t>
            </a:r>
            <a:r>
              <a:rPr lang="fr-FR" altLang="fr-FR" sz="2000" dirty="0">
                <a:solidFill>
                  <a:srgbClr val="000191"/>
                </a:solidFill>
                <a:latin typeface="+mn-lt"/>
                <a:ea typeface="+mn-ea"/>
              </a:rPr>
              <a:t>messervices.etudiant.gouv.fr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. </a:t>
            </a:r>
          </a:p>
          <a:p>
            <a:pPr>
              <a:buClrTx/>
              <a:buNone/>
            </a:pPr>
            <a:r>
              <a:rPr lang="fr-FR" altLang="fr-FR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Vous pouvez calculer vos droits à la bourse via </a:t>
            </a:r>
            <a:r>
              <a:rPr lang="fr-FR" altLang="fr-FR" sz="1800" dirty="0">
                <a:solidFill>
                  <a:srgbClr val="000191"/>
                </a:solidFill>
                <a:latin typeface="+mn-lt"/>
                <a:ea typeface="+mn-ea"/>
              </a:rPr>
              <a:t>lescrous.fr/nos-services/simulateur-de-bourse </a:t>
            </a:r>
            <a:b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</a:b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 MOBILITE :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fr-FR" altLang="fr-FR" sz="14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Parcoursup propose une aide à la mobilité de 500 € pour les lycéens boursiers qui étudieront dans un établissement situé en dehors de leur académie de résidence.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fr-FR" altLang="fr-FR" sz="14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REGION : L’Aide complémentaire pour la première installation (APIER)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fr-FR" altLang="fr-FR" sz="14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LADOM (L'Agence De l'Outre-mer pour la Mobilité) : Le Passeport Mobilité Études (PME)</a:t>
            </a:r>
          </a:p>
          <a:p>
            <a:pPr>
              <a:buClrTx/>
              <a:buNone/>
            </a:pP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 LOGEMENT EN RESIDENCE ETUDIANTE: pour vous aider dans votre recherche, consultez le site </a:t>
            </a:r>
            <a:r>
              <a:rPr lang="fr-FR" altLang="fr-FR" sz="2000" dirty="0">
                <a:solidFill>
                  <a:srgbClr val="000191"/>
                </a:solidFill>
                <a:latin typeface="+mn-lt"/>
                <a:ea typeface="+mn-ea"/>
              </a:rPr>
              <a:t>trouverunlogement.lescrous.fr </a:t>
            </a:r>
            <a:r>
              <a:rPr lang="fr-FR" altLang="fr-FR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. Pour toute question, une FAQ est proposée sur </a:t>
            </a:r>
            <a:r>
              <a:rPr lang="fr-FR" altLang="fr-FR" sz="2000" dirty="0">
                <a:solidFill>
                  <a:srgbClr val="000191"/>
                </a:solidFill>
                <a:latin typeface="+mn-lt"/>
                <a:ea typeface="+mn-ea"/>
              </a:rPr>
              <a:t>etudiant.gouv.fr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fr-FR" altLang="fr-FR" sz="2000" dirty="0">
              <a:solidFill>
                <a:srgbClr val="000191"/>
              </a:solidFill>
              <a:latin typeface="+mn-lt"/>
              <a:ea typeface="+mn-ea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ORIENTANOU </a:t>
            </a:r>
            <a:r>
              <a:rPr lang="fr-FR" sz="2000" dirty="0" err="1">
                <a:solidFill>
                  <a:schemeClr val="accent3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Kossa</a:t>
            </a:r>
            <a:r>
              <a:rPr lang="fr-FR" sz="2000" dirty="0">
                <a:solidFill>
                  <a:schemeClr val="accent3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000" dirty="0" err="1">
                <a:solidFill>
                  <a:schemeClr val="accent3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</a:t>
            </a:r>
            <a:r>
              <a:rPr lang="fr-FR" sz="2000" dirty="0">
                <a:solidFill>
                  <a:schemeClr val="accent3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000" dirty="0" err="1">
                <a:solidFill>
                  <a:schemeClr val="accent3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fé</a:t>
            </a:r>
            <a:r>
              <a:rPr lang="fr-FR" sz="2000" dirty="0">
                <a:solidFill>
                  <a:schemeClr val="accent3"/>
                </a:solidFill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après le bac </a:t>
            </a:r>
            <a:endParaRPr lang="fr-FR" sz="2000" dirty="0">
              <a:solidFill>
                <a:schemeClr val="accent3"/>
              </a:solidFill>
              <a:latin typeface="+mn-lt"/>
              <a:ea typeface="+mn-ea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fr-FR" altLang="fr-FR" sz="2000" dirty="0">
              <a:solidFill>
                <a:srgbClr val="000191"/>
              </a:solidFill>
              <a:latin typeface="+mn-lt"/>
              <a:ea typeface="+mn-ea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altLang="fr-FR" sz="2000" dirty="0">
                <a:solidFill>
                  <a:srgbClr val="C00000"/>
                </a:solidFill>
              </a:rPr>
              <a:t>Dossier INFOS JEUNES </a:t>
            </a:r>
            <a:r>
              <a:rPr lang="fr-FR" altLang="fr-FR" sz="20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Etudier dans l’Hexagone</a:t>
            </a:r>
            <a:r>
              <a:rPr lang="fr-FR" altLang="fr-FR" sz="20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fr-FR" altLang="fr-FR" sz="1200" dirty="0">
                <a:solidFill>
                  <a:srgbClr val="C00000"/>
                </a:solidFill>
              </a:rPr>
              <a:t>(et d’autres dossiers sur jeunes360.re)</a:t>
            </a:r>
            <a:endParaRPr lang="fr-FR" altLang="fr-FR" sz="2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85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0EB82D5-2ADC-1D89-39B7-A379DB186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6292" r="2657" b="5918"/>
          <a:stretch/>
        </p:blipFill>
        <p:spPr>
          <a:xfrm>
            <a:off x="1253447" y="35892"/>
            <a:ext cx="9760450" cy="68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C2429-C9F9-7B87-35B6-3EDEA0BC9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61C0FA5-7191-220B-0DDD-A66F0DD2B9CE}"/>
              </a:ext>
            </a:extLst>
          </p:cNvPr>
          <p:cNvSpPr txBox="1"/>
          <p:nvPr/>
        </p:nvSpPr>
        <p:spPr>
          <a:xfrm>
            <a:off x="8177083" y="6456870"/>
            <a:ext cx="3927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Source : </a:t>
            </a:r>
            <a:r>
              <a:rPr lang="fr-FR" sz="1400" dirty="0">
                <a:hlinkClick r:id="rId3"/>
              </a:rPr>
              <a:t>www.enseignementsup-recherche.gouv.fr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0065C6-A7E5-46E5-BE58-1BCC2C11F5D8}"/>
              </a:ext>
            </a:extLst>
          </p:cNvPr>
          <p:cNvSpPr txBox="1"/>
          <p:nvPr/>
        </p:nvSpPr>
        <p:spPr>
          <a:xfrm>
            <a:off x="0" y="1982450"/>
            <a:ext cx="44076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95%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des candidats inscrits sur Parcoursup reçoivent au moins une proposition </a:t>
            </a:r>
          </a:p>
          <a:p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En moyenne, un candidat fait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10 vœux</a:t>
            </a:r>
          </a:p>
          <a:p>
            <a:endParaRPr lang="fr-FR" sz="2000" dirty="0"/>
          </a:p>
          <a:p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BCBA26A-E31A-4AE7-B074-AE9C94B07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395791"/>
              </p:ext>
            </p:extLst>
          </p:nvPr>
        </p:nvGraphicFramePr>
        <p:xfrm>
          <a:off x="4592549" y="1089061"/>
          <a:ext cx="7511822" cy="544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re 1">
            <a:extLst>
              <a:ext uri="{FF2B5EF4-FFF2-40B4-BE49-F238E27FC236}">
                <a16:creationId xmlns:a16="http://schemas.microsoft.com/office/drawing/2014/main" id="{865A9614-7D1B-4683-9A14-E8CEB6E958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Parcoursup : Bilan académique 2025</a:t>
            </a:r>
            <a:b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-REUNION-</a:t>
            </a:r>
          </a:p>
        </p:txBody>
      </p:sp>
    </p:spTree>
    <p:extLst>
      <p:ext uri="{BB962C8B-B14F-4D97-AF65-F5344CB8AC3E}">
        <p14:creationId xmlns:p14="http://schemas.microsoft.com/office/powerpoint/2010/main" val="21661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4A18CD5-0538-4AB0-AEA3-28BDE780EB74}"/>
              </a:ext>
            </a:extLst>
          </p:cNvPr>
          <p:cNvSpPr/>
          <p:nvPr/>
        </p:nvSpPr>
        <p:spPr>
          <a:xfrm>
            <a:off x="0" y="0"/>
            <a:ext cx="12192000" cy="6081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1</a:t>
            </a:r>
            <a:r>
              <a:rPr lang="fr-FR" sz="2800" b="1" baseline="30000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ère </a:t>
            </a: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étape : INSCRIPTIONS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510D63D-0801-413D-869D-DA4B589B6DD5}"/>
              </a:ext>
            </a:extLst>
          </p:cNvPr>
          <p:cNvSpPr/>
          <p:nvPr/>
        </p:nvSpPr>
        <p:spPr>
          <a:xfrm>
            <a:off x="226031" y="1573970"/>
            <a:ext cx="11894048" cy="528403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342900" indent="-342900" algn="ctr">
              <a:spcBef>
                <a:spcPts val="85"/>
              </a:spcBef>
              <a:spcAft>
                <a:spcPts val="85"/>
              </a:spcAft>
              <a:buSzPct val="100000"/>
              <a:buChar char="-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052F61"/>
                </a:solidFill>
                <a:latin typeface="Calibri" pitchFamily="34"/>
                <a:ea typeface="MS PGothic" pitchFamily="34"/>
                <a:cs typeface="MS PGothic" pitchFamily="34"/>
              </a:rPr>
              <a:t>Du 19 janvier au  12 mars – </a:t>
            </a:r>
          </a:p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052F61"/>
                </a:solidFill>
                <a:latin typeface="Calibri" pitchFamily="34"/>
                <a:ea typeface="MS PGothic" pitchFamily="34"/>
                <a:cs typeface="MS PGothic" pitchFamily="34"/>
              </a:rPr>
              <a:t>(exception à la Réunion : jusqu’au 19 mars)</a:t>
            </a:r>
          </a:p>
          <a:p>
            <a:pPr>
              <a:lnSpc>
                <a:spcPct val="90000"/>
              </a:lnSpc>
              <a:spcBef>
                <a:spcPts val="485"/>
              </a:spcBef>
              <a:spcAft>
                <a:spcPts val="85"/>
              </a:spcAft>
              <a:tabLst>
                <a:tab pos="0" algn="l"/>
                <a:tab pos="447479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480" algn="l"/>
                <a:tab pos="6287761" algn="l"/>
                <a:tab pos="6737043" algn="l"/>
                <a:tab pos="7186315" algn="l"/>
                <a:tab pos="7635596" algn="l"/>
                <a:tab pos="8084877" algn="l"/>
                <a:tab pos="8534159" algn="l"/>
                <a:tab pos="898344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85"/>
              </a:spcBef>
              <a:spcAft>
                <a:spcPts val="85"/>
              </a:spcAft>
              <a:buFont typeface="Arial" panose="020B0604020202020204" pitchFamily="34" charset="0"/>
              <a:buChar char="•"/>
              <a:tabLst>
                <a:tab pos="0" algn="l"/>
                <a:tab pos="447479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480" algn="l"/>
                <a:tab pos="6287761" algn="l"/>
                <a:tab pos="6737043" algn="l"/>
                <a:tab pos="7186315" algn="l"/>
                <a:tab pos="7635596" algn="l"/>
                <a:tab pos="8084877" algn="l"/>
                <a:tab pos="8534159" algn="l"/>
                <a:tab pos="898344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>
                <a:solidFill>
                  <a:schemeClr val="accent5">
                    <a:lumMod val="50000"/>
                  </a:schemeClr>
                </a:solidFill>
              </a:rPr>
              <a:t>Mail (obligatoire)</a:t>
            </a:r>
          </a:p>
          <a:p>
            <a:pPr marL="285750" indent="-285750">
              <a:lnSpc>
                <a:spcPct val="90000"/>
              </a:lnSpc>
              <a:spcBef>
                <a:spcPts val="485"/>
              </a:spcBef>
              <a:spcAft>
                <a:spcPts val="85"/>
              </a:spcAft>
              <a:buFont typeface="Arial" panose="020B0604020202020204" pitchFamily="34" charset="0"/>
              <a:buChar char="•"/>
              <a:tabLst>
                <a:tab pos="0" algn="l"/>
                <a:tab pos="447479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480" algn="l"/>
                <a:tab pos="6287761" algn="l"/>
                <a:tab pos="6737043" algn="l"/>
                <a:tab pos="7186315" algn="l"/>
                <a:tab pos="7635596" algn="l"/>
                <a:tab pos="8084877" algn="l"/>
                <a:tab pos="8534159" algn="l"/>
                <a:tab pos="898344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85"/>
              </a:spcBef>
              <a:spcAft>
                <a:spcPts val="85"/>
              </a:spcAft>
              <a:buFont typeface="Arial" panose="020B0604020202020204" pitchFamily="34" charset="0"/>
              <a:buChar char="•"/>
              <a:tabLst>
                <a:tab pos="0" algn="l"/>
                <a:tab pos="447479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480" algn="l"/>
                <a:tab pos="6287761" algn="l"/>
                <a:tab pos="6737043" algn="l"/>
                <a:tab pos="7186315" algn="l"/>
                <a:tab pos="7635596" algn="l"/>
                <a:tab pos="8084877" algn="l"/>
                <a:tab pos="8534159" algn="l"/>
                <a:tab pos="898344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Numéro</a:t>
            </a:r>
            <a:r>
              <a:rPr lang="fr-FR" sz="2800" dirty="0">
                <a:solidFill>
                  <a:srgbClr val="000000"/>
                </a:solidFill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fr-FR" sz="2800" kern="0" dirty="0">
                <a:solidFill>
                  <a:schemeClr val="accent5">
                    <a:lumMod val="50000"/>
                  </a:schemeClr>
                </a:solidFill>
              </a:rPr>
              <a:t>INE (Identifiant National Élève)</a:t>
            </a:r>
          </a:p>
          <a:p>
            <a:pPr marL="285750" indent="-285750">
              <a:lnSpc>
                <a:spcPct val="90000"/>
              </a:lnSpc>
              <a:spcBef>
                <a:spcPts val="485"/>
              </a:spcBef>
              <a:spcAft>
                <a:spcPts val="85"/>
              </a:spcAft>
              <a:buFont typeface="Arial" panose="020B0604020202020204" pitchFamily="34" charset="0"/>
              <a:buChar char="•"/>
              <a:tabLst>
                <a:tab pos="0" algn="l"/>
                <a:tab pos="447479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480" algn="l"/>
                <a:tab pos="6287761" algn="l"/>
                <a:tab pos="6737043" algn="l"/>
                <a:tab pos="7186315" algn="l"/>
                <a:tab pos="7635596" algn="l"/>
                <a:tab pos="8084877" algn="l"/>
                <a:tab pos="8534159" algn="l"/>
                <a:tab pos="898344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85"/>
              </a:spcBef>
              <a:spcAft>
                <a:spcPts val="85"/>
              </a:spcAft>
              <a:buFont typeface="Arial" panose="020B0604020202020204" pitchFamily="34" charset="0"/>
              <a:buChar char="•"/>
              <a:tabLst>
                <a:tab pos="0" algn="l"/>
                <a:tab pos="447479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480" algn="l"/>
                <a:tab pos="6287761" algn="l"/>
                <a:tab pos="6737043" algn="l"/>
                <a:tab pos="7186315" algn="l"/>
                <a:tab pos="7635596" algn="l"/>
                <a:tab pos="8084877" algn="l"/>
                <a:tab pos="8534159" algn="l"/>
                <a:tab pos="898344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>
                <a:solidFill>
                  <a:schemeClr val="accent5">
                    <a:lumMod val="50000"/>
                  </a:schemeClr>
                </a:solidFill>
              </a:rPr>
              <a:t>Numéro de téléphone portable (perso + celui des parents/responsables légaux</a:t>
            </a:r>
            <a:endParaRPr lang="fr-FR" sz="2800" kern="0" dirty="0">
              <a:solidFill>
                <a:srgbClr val="000000"/>
              </a:solidFill>
              <a:latin typeface="Calibri" pitchFamily="34"/>
              <a:ea typeface="MS PGothic" pitchFamily="34"/>
              <a:cs typeface="MS PGothic" pitchFamily="34"/>
            </a:endParaRPr>
          </a:p>
          <a:p>
            <a:pPr marL="0" lvl="2" algn="r">
              <a:lnSpc>
                <a:spcPct val="90000"/>
              </a:lnSpc>
              <a:spcBef>
                <a:spcPts val="6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1" u="sng" dirty="0">
              <a:solidFill>
                <a:schemeClr val="accent5"/>
              </a:solidFill>
              <a:latin typeface="Calibri" pitchFamily="34"/>
              <a:ea typeface="MS PGothic" pitchFamily="34"/>
              <a:cs typeface="MS PGothic" pitchFamily="34"/>
            </a:endParaRPr>
          </a:p>
          <a:p>
            <a:pPr marL="0" lvl="2" algn="r">
              <a:lnSpc>
                <a:spcPct val="90000"/>
              </a:lnSpc>
              <a:spcBef>
                <a:spcPts val="6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1" u="sng" dirty="0">
              <a:solidFill>
                <a:schemeClr val="accent5"/>
              </a:solidFill>
              <a:latin typeface="Calibri" pitchFamily="34"/>
              <a:ea typeface="MS PGothic" pitchFamily="34"/>
              <a:cs typeface="MS PGothic" pitchFamily="34"/>
            </a:endParaRPr>
          </a:p>
          <a:p>
            <a:pPr marL="0" lvl="2" algn="r">
              <a:lnSpc>
                <a:spcPct val="90000"/>
              </a:lnSpc>
              <a:spcBef>
                <a:spcPts val="6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u="sng" dirty="0">
                <a:solidFill>
                  <a:schemeClr val="accent5"/>
                </a:solidFill>
                <a:latin typeface="Calibri" pitchFamily="34"/>
                <a:ea typeface="MS PGothic" pitchFamily="34"/>
                <a:cs typeface="MS PGothic" pitchFamily="34"/>
              </a:rPr>
              <a:t>Notez les identifiants !</a:t>
            </a:r>
            <a:endParaRPr lang="fr-FR" sz="2400" b="1" i="1" dirty="0">
              <a:solidFill>
                <a:schemeClr val="accent5"/>
              </a:solidFill>
              <a:latin typeface="Calibri" pitchFamily="34"/>
              <a:ea typeface="MS PGothic" pitchFamily="34"/>
              <a:cs typeface="MS PGothic" pitchFamily="34"/>
            </a:endParaRPr>
          </a:p>
          <a:p>
            <a:pPr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dirty="0">
              <a:solidFill>
                <a:srgbClr val="000000"/>
              </a:solidFill>
              <a:latin typeface="Calibri" pitchFamily="34"/>
              <a:ea typeface="MS PGothic" pitchFamily="34"/>
              <a:cs typeface="MS PGothic" pitchFamily="34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F07D48-C2B9-4ACE-B72B-CC55F7C28AE9}"/>
              </a:ext>
            </a:extLst>
          </p:cNvPr>
          <p:cNvGrpSpPr/>
          <p:nvPr/>
        </p:nvGrpSpPr>
        <p:grpSpPr>
          <a:xfrm>
            <a:off x="0" y="608199"/>
            <a:ext cx="12192000" cy="965771"/>
            <a:chOff x="1524000" y="1157201"/>
            <a:chExt cx="9144000" cy="75239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97AEB49-24E6-4443-A0E2-F9831A2E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b="52803"/>
            <a:stretch>
              <a:fillRect/>
            </a:stretch>
          </p:blipFill>
          <p:spPr>
            <a:xfrm>
              <a:off x="1524000" y="1157201"/>
              <a:ext cx="9144000" cy="75239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lèche : double flèche horizontale 7">
              <a:extLst>
                <a:ext uri="{FF2B5EF4-FFF2-40B4-BE49-F238E27FC236}">
                  <a16:creationId xmlns:a16="http://schemas.microsoft.com/office/drawing/2014/main" id="{8FAB6EB9-4632-4C52-86A7-29DAD4CCD664}"/>
                </a:ext>
              </a:extLst>
            </p:cNvPr>
            <p:cNvSpPr/>
            <p:nvPr/>
          </p:nvSpPr>
          <p:spPr>
            <a:xfrm>
              <a:off x="2974851" y="1548381"/>
              <a:ext cx="1719072" cy="1706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gradFill>
              <a:gsLst>
                <a:gs pos="0">
                  <a:srgbClr val="A8B7DF"/>
                </a:gs>
                <a:gs pos="100000">
                  <a:srgbClr val="9AABD9"/>
                </a:gs>
              </a:gsLst>
              <a:lin ang="5400000"/>
            </a:gra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4A18CD5-0538-4AB0-AEA3-28BDE780EB74}"/>
              </a:ext>
            </a:extLst>
          </p:cNvPr>
          <p:cNvSpPr/>
          <p:nvPr/>
        </p:nvSpPr>
        <p:spPr>
          <a:xfrm>
            <a:off x="0" y="1"/>
            <a:ext cx="12192000" cy="5034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accent5"/>
          </a:solidFill>
          <a:ln cap="flat">
            <a:solidFill>
              <a:schemeClr val="accent1"/>
            </a:solidFill>
            <a:prstDash val="solid"/>
          </a:ln>
        </p:spPr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1</a:t>
            </a:r>
            <a:r>
              <a:rPr lang="fr-FR" sz="2800" b="1" baseline="30000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ère </a:t>
            </a: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étape : SAISIE DES VOEUX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510D63D-0801-413D-869D-DA4B589B6DD5}"/>
              </a:ext>
            </a:extLst>
          </p:cNvPr>
          <p:cNvSpPr/>
          <p:nvPr/>
        </p:nvSpPr>
        <p:spPr>
          <a:xfrm>
            <a:off x="148976" y="1469206"/>
            <a:ext cx="11894048" cy="538879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342900" indent="-342900" algn="ctr">
              <a:spcBef>
                <a:spcPts val="85"/>
              </a:spcBef>
              <a:spcAft>
                <a:spcPts val="85"/>
              </a:spcAft>
              <a:buSzPct val="100000"/>
              <a:buChar char="-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052F61"/>
                </a:solidFill>
                <a:latin typeface="Calibri" pitchFamily="34"/>
                <a:ea typeface="MS PGothic" pitchFamily="34"/>
                <a:cs typeface="MS PGothic" pitchFamily="34"/>
              </a:rPr>
              <a:t>Du 19 janvier au  12 mars – </a:t>
            </a:r>
          </a:p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052F61"/>
                </a:solidFill>
                <a:latin typeface="Calibri" pitchFamily="34"/>
                <a:ea typeface="MS PGothic" pitchFamily="34"/>
                <a:cs typeface="MS PGothic" pitchFamily="34"/>
              </a:rPr>
              <a:t>(exception à la Réunion : jusqu’au 19 mars°</a:t>
            </a:r>
          </a:p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>
              <a:solidFill>
                <a:srgbClr val="052F61"/>
              </a:solidFill>
              <a:latin typeface="Calibri" pitchFamily="34"/>
              <a:ea typeface="MS PGothic" pitchFamily="34"/>
              <a:cs typeface="MS PGothic" pitchFamily="34"/>
            </a:endParaRPr>
          </a:p>
          <a:p>
            <a:pPr marL="285750" indent="-285750">
              <a:spcBef>
                <a:spcPts val="85"/>
              </a:spcBef>
              <a:spcAft>
                <a:spcPts val="85"/>
              </a:spcAft>
              <a:buFont typeface="Wingdings" panose="05000000000000000000" pitchFamily="2" charset="2"/>
              <a:buChar char="Ø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Jusqu’à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10 VŒUX      +     10 VŒUX 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pour des formations EN APPRENTISSAGE </a:t>
            </a:r>
          </a:p>
          <a:p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Pas besoin de les classer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Vœux anonymes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Formations sélectives / Formations non sélectives  </a:t>
            </a:r>
          </a:p>
          <a:p>
            <a:pPr lvl="1"/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Possibilité de faire des sous-vœux pour certaines filières sélectives  (Classes prépa, BTS, BUT, écoles de commerce, d'ingénieurs, IFSI, IEP,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PAS DE DATE LIMITE POUR LES VŒUX EN APPRENTISSAGE</a:t>
            </a:r>
            <a:endParaRPr lang="fr-FR" sz="2400" b="1" i="1" dirty="0">
              <a:solidFill>
                <a:schemeClr val="accent5"/>
              </a:solidFill>
              <a:latin typeface="Calibri" pitchFamily="34"/>
              <a:ea typeface="MS PGothic" pitchFamily="34"/>
              <a:cs typeface="MS PGothic" pitchFamily="34"/>
            </a:endParaRPr>
          </a:p>
          <a:p>
            <a:pPr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dirty="0">
              <a:solidFill>
                <a:srgbClr val="000000"/>
              </a:solidFill>
              <a:latin typeface="Calibri" pitchFamily="34"/>
              <a:ea typeface="MS PGothic" pitchFamily="34"/>
              <a:cs typeface="MS PGothic" pitchFamily="34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F07D48-C2B9-4ACE-B72B-CC55F7C28AE9}"/>
              </a:ext>
            </a:extLst>
          </p:cNvPr>
          <p:cNvGrpSpPr/>
          <p:nvPr/>
        </p:nvGrpSpPr>
        <p:grpSpPr>
          <a:xfrm>
            <a:off x="0" y="503435"/>
            <a:ext cx="12192000" cy="965771"/>
            <a:chOff x="1524000" y="1157201"/>
            <a:chExt cx="9144000" cy="75239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97AEB49-24E6-4443-A0E2-F9831A2E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b="52803"/>
            <a:stretch>
              <a:fillRect/>
            </a:stretch>
          </p:blipFill>
          <p:spPr>
            <a:xfrm>
              <a:off x="1524000" y="1157201"/>
              <a:ext cx="9144000" cy="75239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lèche : double flèche horizontale 7">
              <a:extLst>
                <a:ext uri="{FF2B5EF4-FFF2-40B4-BE49-F238E27FC236}">
                  <a16:creationId xmlns:a16="http://schemas.microsoft.com/office/drawing/2014/main" id="{8FAB6EB9-4632-4C52-86A7-29DAD4CCD664}"/>
                </a:ext>
              </a:extLst>
            </p:cNvPr>
            <p:cNvSpPr/>
            <p:nvPr/>
          </p:nvSpPr>
          <p:spPr>
            <a:xfrm>
              <a:off x="2974851" y="1548381"/>
              <a:ext cx="1719072" cy="1706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gradFill>
              <a:gsLst>
                <a:gs pos="0">
                  <a:srgbClr val="A8B7DF"/>
                </a:gs>
                <a:gs pos="100000">
                  <a:srgbClr val="9AABD9"/>
                </a:gs>
              </a:gsLst>
              <a:lin ang="5400000"/>
            </a:gra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28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A2FEB-08C2-43E8-0CAD-F2572AC4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1006D4"/>
          </a:solidFill>
        </p:spPr>
        <p:txBody>
          <a:bodyPr/>
          <a:lstStyle/>
          <a:p>
            <a:pPr algn="ctr"/>
            <a:r>
              <a:rPr lang="fr-FR" sz="4000" b="1" u="sng" dirty="0">
                <a:solidFill>
                  <a:schemeClr val="bg1"/>
                </a:solidFill>
              </a:rPr>
              <a:t>OUTILS UTILES : S’INFORMER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4A2267-8DFE-65AC-890F-8C1A2363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30" y="940086"/>
            <a:ext cx="11712539" cy="591791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ORIENTANOU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Kossa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fé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après le bac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 projet Sup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Application RONDAVELLE sur METICE </a:t>
            </a:r>
          </a:p>
          <a:p>
            <a:pPr marL="0" indent="0">
              <a:buNone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CARTE DES FORMATIONS PARCOURSUP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Des actualités Parcoursup et conseils sur les réseaux sociaux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(Instagram, X, Facebook,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TikTok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Linkedin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Youtube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et WhatsApp)</a:t>
            </a:r>
          </a:p>
        </p:txBody>
      </p:sp>
    </p:spTree>
    <p:extLst>
      <p:ext uri="{BB962C8B-B14F-4D97-AF65-F5344CB8AC3E}">
        <p14:creationId xmlns:p14="http://schemas.microsoft.com/office/powerpoint/2010/main" val="135415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A2FEB-08C2-43E8-0CAD-F2572AC4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1006D4"/>
          </a:solidFill>
        </p:spPr>
        <p:txBody>
          <a:bodyPr/>
          <a:lstStyle/>
          <a:p>
            <a:pPr algn="ctr"/>
            <a:r>
              <a:rPr lang="fr-FR" sz="4000" b="1" u="sng" dirty="0">
                <a:solidFill>
                  <a:schemeClr val="bg1"/>
                </a:solidFill>
              </a:rPr>
              <a:t>OUTILS UTILES : ECHANGER ET SE PREPARER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4A2267-8DFE-65AC-890F-8C1A2363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5577"/>
            <a:ext cx="6369977" cy="308224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Echanger avec les professionnels du lycée: PP et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PsyEN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Echanger avec les formations : notamment lors des JPO et des salons</a:t>
            </a:r>
          </a:p>
          <a:p>
            <a:pPr marL="0" indent="0">
              <a:buNone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AFD8A-2D14-4D2E-9D56-FB839F162CD5}"/>
              </a:ext>
            </a:extLst>
          </p:cNvPr>
          <p:cNvSpPr/>
          <p:nvPr/>
        </p:nvSpPr>
        <p:spPr>
          <a:xfrm>
            <a:off x="0" y="4500080"/>
            <a:ext cx="6616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Ressources PARCOURSUP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 Quiz, vidéos tuto, Règles d’or, FAQ, Live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5E59BCA-3679-4C57-8F66-11113F8F485D}"/>
              </a:ext>
            </a:extLst>
          </p:cNvPr>
          <p:cNvGrpSpPr/>
          <p:nvPr/>
        </p:nvGrpSpPr>
        <p:grpSpPr>
          <a:xfrm>
            <a:off x="6616556" y="834189"/>
            <a:ext cx="5575444" cy="5963534"/>
            <a:chOff x="6616556" y="834189"/>
            <a:chExt cx="5575444" cy="596353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A879B2D-BB12-4C1C-840C-4DE370D12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6557" y="2337372"/>
              <a:ext cx="5575443" cy="446035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36913EC-1AFF-402A-B0A1-C087DC283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6556" y="834189"/>
              <a:ext cx="5575442" cy="1503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5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CC91F11-1713-430A-87DF-901F6E433F46}"/>
              </a:ext>
            </a:extLst>
          </p:cNvPr>
          <p:cNvSpPr/>
          <p:nvPr/>
        </p:nvSpPr>
        <p:spPr>
          <a:xfrm>
            <a:off x="0" y="357"/>
            <a:ext cx="12192000" cy="6160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99CC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2</a:t>
            </a:r>
            <a:r>
              <a:rPr lang="fr-FR" sz="2800" b="1" baseline="30000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ème </a:t>
            </a: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étape : Finaliser les dossiers et confirmer les vœux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4D05AC-F4D0-469F-81E7-76222617B7B9}"/>
              </a:ext>
            </a:extLst>
          </p:cNvPr>
          <p:cNvGrpSpPr/>
          <p:nvPr/>
        </p:nvGrpSpPr>
        <p:grpSpPr>
          <a:xfrm>
            <a:off x="0" y="616448"/>
            <a:ext cx="12192000" cy="887306"/>
            <a:chOff x="1524000" y="1100682"/>
            <a:chExt cx="9144000" cy="75239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6448860-754D-4260-8DC0-36527CA9A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b="52803"/>
            <a:stretch>
              <a:fillRect/>
            </a:stretch>
          </p:blipFill>
          <p:spPr>
            <a:xfrm>
              <a:off x="1524000" y="1100682"/>
              <a:ext cx="9144000" cy="75239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Flèche : double flèche horizontale 5">
              <a:extLst>
                <a:ext uri="{FF2B5EF4-FFF2-40B4-BE49-F238E27FC236}">
                  <a16:creationId xmlns:a16="http://schemas.microsoft.com/office/drawing/2014/main" id="{24B187DF-7D2A-4373-A901-36C75C0A2A65}"/>
                </a:ext>
              </a:extLst>
            </p:cNvPr>
            <p:cNvSpPr/>
            <p:nvPr/>
          </p:nvSpPr>
          <p:spPr>
            <a:xfrm>
              <a:off x="2913889" y="1476884"/>
              <a:ext cx="2401827" cy="18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FF9999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CBAEDF07-9994-4EE6-98F6-AABC251EC9CB}"/>
              </a:ext>
            </a:extLst>
          </p:cNvPr>
          <p:cNvSpPr txBox="1"/>
          <p:nvPr/>
        </p:nvSpPr>
        <p:spPr>
          <a:xfrm>
            <a:off x="1" y="1503754"/>
            <a:ext cx="11353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-  La lettre de motivation : uniquement si demandée</a:t>
            </a:r>
          </a:p>
          <a:p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La rubrique "Mes activités et centres d'intérêt "  </a:t>
            </a:r>
          </a:p>
          <a:p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La rubrique "Préférence et autres projets" </a:t>
            </a:r>
          </a:p>
          <a:p>
            <a:pPr marL="285750" indent="-285750">
              <a:buFontTx/>
              <a:buChar char="-"/>
            </a:pP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Des pièces complémentaire (si demandé)</a:t>
            </a:r>
          </a:p>
          <a:p>
            <a:pPr marL="285750" indent="-285750">
              <a:buFontTx/>
              <a:buChar char="-"/>
            </a:pP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Fiche avenir (transmise par le lycée)</a:t>
            </a:r>
          </a:p>
          <a:p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fr-FR" dirty="0">
              <a:solidFill>
                <a:srgbClr val="3A3A3A"/>
              </a:solidFill>
              <a:latin typeface="Marianne"/>
            </a:endParaRPr>
          </a:p>
          <a:p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 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FA244F-AF93-4AFF-A396-18F4B98FF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30" y="4242127"/>
            <a:ext cx="4400550" cy="24753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75FD50-20B6-4F2C-879D-ADD5D9E0D353}"/>
              </a:ext>
            </a:extLst>
          </p:cNvPr>
          <p:cNvSpPr/>
          <p:nvPr/>
        </p:nvSpPr>
        <p:spPr>
          <a:xfrm>
            <a:off x="7816415" y="3059668"/>
            <a:ext cx="410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Il faut confirmer </a:t>
            </a:r>
            <a:r>
              <a:rPr lang="fr-FR" sz="2400" b="1" u="sng" dirty="0">
                <a:solidFill>
                  <a:schemeClr val="accent3"/>
                </a:solidFill>
              </a:rPr>
              <a:t>chaque</a:t>
            </a:r>
            <a:r>
              <a:rPr lang="fr-FR" sz="2400" b="1" dirty="0">
                <a:solidFill>
                  <a:schemeClr val="accent3"/>
                </a:solidFill>
              </a:rPr>
              <a:t> vœu </a:t>
            </a: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(pas possible si dossier incomplet)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4">
            <a:extLst>
              <a:ext uri="{FF2B5EF4-FFF2-40B4-BE49-F238E27FC236}">
                <a16:creationId xmlns:a16="http://schemas.microsoft.com/office/drawing/2014/main" id="{BA694933-97F8-4415-ACFB-A79F7F513776}"/>
              </a:ext>
            </a:extLst>
          </p:cNvPr>
          <p:cNvSpPr/>
          <p:nvPr/>
        </p:nvSpPr>
        <p:spPr>
          <a:xfrm>
            <a:off x="0" y="1"/>
            <a:ext cx="12192000" cy="7523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3</a:t>
            </a:r>
            <a:r>
              <a:rPr lang="fr-FR" sz="2800" b="1" baseline="30000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ème </a:t>
            </a:r>
            <a:r>
              <a:rPr lang="fr-FR" sz="2800" b="1" dirty="0">
                <a:solidFill>
                  <a:srgbClr val="FFFFFF"/>
                </a:solidFill>
                <a:latin typeface="Calibri" pitchFamily="34"/>
                <a:ea typeface="MS PGothic" pitchFamily="34"/>
                <a:cs typeface="MS PGothic" pitchFamily="34"/>
              </a:rPr>
              <a:t>étape : Résultats et réponses</a:t>
            </a:r>
          </a:p>
        </p:txBody>
      </p:sp>
      <p:sp>
        <p:nvSpPr>
          <p:cNvPr id="5" name="Forme libre : forme 6">
            <a:extLst>
              <a:ext uri="{FF2B5EF4-FFF2-40B4-BE49-F238E27FC236}">
                <a16:creationId xmlns:a16="http://schemas.microsoft.com/office/drawing/2014/main" id="{C3957E0B-D09F-4BF5-BBB6-B69D4EE21919}"/>
              </a:ext>
            </a:extLst>
          </p:cNvPr>
          <p:cNvSpPr/>
          <p:nvPr/>
        </p:nvSpPr>
        <p:spPr>
          <a:xfrm>
            <a:off x="1" y="1549271"/>
            <a:ext cx="12191998" cy="14806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algn="ctr" hangingPunct="0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CC5D12"/>
                </a:solidFill>
                <a:latin typeface="Verdana" pitchFamily="34"/>
                <a:ea typeface="Microsoft YaHei" pitchFamily="34"/>
                <a:cs typeface="Microsoft YaHei" pitchFamily="34"/>
              </a:rPr>
              <a:t>Du 2 juin au 11 juillet</a:t>
            </a:r>
          </a:p>
          <a:p>
            <a:pPr algn="ctr" hangingPunct="0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dirty="0">
                <a:solidFill>
                  <a:srgbClr val="CC5D12"/>
                </a:solidFill>
                <a:highlight>
                  <a:srgbClr val="FFFF00"/>
                </a:highlight>
                <a:latin typeface="Verdana" pitchFamily="34"/>
                <a:ea typeface="Microsoft YaHei" pitchFamily="34"/>
                <a:cs typeface="Microsoft YaHei" pitchFamily="34"/>
              </a:rPr>
              <a:t>sauf pendant les épreuves écrites du bac</a:t>
            </a:r>
          </a:p>
          <a:p>
            <a:pPr hangingPunct="0">
              <a:spcBef>
                <a:spcPts val="85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1" dirty="0">
              <a:solidFill>
                <a:srgbClr val="000000"/>
              </a:solidFill>
              <a:latin typeface="Verdana" pitchFamily="34"/>
              <a:ea typeface="Microsoft YaHei" pitchFamily="34"/>
              <a:cs typeface="Microsoft YaHei" pitchFamily="34"/>
            </a:endParaRPr>
          </a:p>
          <a:p>
            <a:pPr hangingPunct="0">
              <a:spcBef>
                <a:spcPts val="85"/>
              </a:spcBef>
              <a:spcAft>
                <a:spcPts val="85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dirty="0">
              <a:solidFill>
                <a:srgbClr val="000000"/>
              </a:solidFill>
              <a:latin typeface="Verdana" pitchFamily="34"/>
              <a:ea typeface="Microsoft YaHei" pitchFamily="34"/>
              <a:cs typeface="Microsoft YaHei" pitchFamily="34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32AD42D-359D-48E2-A45F-4C2FC3919EF8}"/>
              </a:ext>
            </a:extLst>
          </p:cNvPr>
          <p:cNvGrpSpPr/>
          <p:nvPr/>
        </p:nvGrpSpPr>
        <p:grpSpPr>
          <a:xfrm>
            <a:off x="0" y="641349"/>
            <a:ext cx="12191999" cy="907921"/>
            <a:chOff x="1524000" y="1134094"/>
            <a:chExt cx="9144000" cy="75239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B3587FE8-EF46-4D8C-81EB-7F885A82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b="52803"/>
            <a:stretch>
              <a:fillRect/>
            </a:stretch>
          </p:blipFill>
          <p:spPr>
            <a:xfrm>
              <a:off x="1524000" y="1134094"/>
              <a:ext cx="9144000" cy="75239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lèche : double flèche horizontale 6">
              <a:extLst>
                <a:ext uri="{FF2B5EF4-FFF2-40B4-BE49-F238E27FC236}">
                  <a16:creationId xmlns:a16="http://schemas.microsoft.com/office/drawing/2014/main" id="{CADA4A57-6233-41D1-896A-29432DDFD8DC}"/>
                </a:ext>
              </a:extLst>
            </p:cNvPr>
            <p:cNvSpPr/>
            <p:nvPr/>
          </p:nvSpPr>
          <p:spPr>
            <a:xfrm>
              <a:off x="7059164" y="1539492"/>
              <a:ext cx="1255772" cy="18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ED7D31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A009149-0BD6-4B16-8522-F5626B4139FC}"/>
              </a:ext>
            </a:extLst>
          </p:cNvPr>
          <p:cNvSpPr/>
          <p:nvPr/>
        </p:nvSpPr>
        <p:spPr>
          <a:xfrm>
            <a:off x="0" y="2652085"/>
            <a:ext cx="12159918" cy="356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485"/>
              </a:spcBef>
              <a:spcAft>
                <a:spcPts val="85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Réponses par SMS, mail, sur l’application Parcoursup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Possibilités de plusieurs propositions d’admission simultanées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b="1" u="sng" dirty="0"/>
              <a:t>On ne peut garder qu’une seule réponse OUI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 Les vœux encore en attente de réponse sont maintenus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 Aide d’avoir hiérarchisé (dans sa tête) au préalable </a:t>
            </a:r>
          </a:p>
        </p:txBody>
      </p:sp>
      <p:sp>
        <p:nvSpPr>
          <p:cNvPr id="12" name="Organigramme : Alternative 30">
            <a:extLst>
              <a:ext uri="{FF2B5EF4-FFF2-40B4-BE49-F238E27FC236}">
                <a16:creationId xmlns:a16="http://schemas.microsoft.com/office/drawing/2014/main" id="{726799A4-959D-4874-83FD-2DAD643CE60C}"/>
              </a:ext>
            </a:extLst>
          </p:cNvPr>
          <p:cNvSpPr/>
          <p:nvPr/>
        </p:nvSpPr>
        <p:spPr>
          <a:xfrm>
            <a:off x="9621418" y="1650494"/>
            <a:ext cx="2421221" cy="90036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?: f7 f3 1"/>
              <a:gd name="f11" fmla="?: f8 f4 1"/>
              <a:gd name="f12" fmla="?: f9 f5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6 f17 1"/>
              <a:gd name="f23" fmla="+- f21 0 f6"/>
              <a:gd name="f24" fmla="+- f20 0 f6"/>
              <a:gd name="f25" fmla="*/ f20 f17 1"/>
              <a:gd name="f26" fmla="*/ f21 f17 1"/>
              <a:gd name="f27" fmla="min f24 f23"/>
              <a:gd name="f28" fmla="*/ f27 1 6"/>
              <a:gd name="f29" fmla="+- f20 0 f28"/>
              <a:gd name="f30" fmla="+- f21 0 f28"/>
              <a:gd name="f31" fmla="*/ f28 29289 1"/>
              <a:gd name="f32" fmla="*/ f28 f17 1"/>
              <a:gd name="f33" fmla="*/ f31 1 100000"/>
              <a:gd name="f34" fmla="*/ f29 f17 1"/>
              <a:gd name="f35" fmla="*/ f30 f17 1"/>
              <a:gd name="f36" fmla="+- f20 0 f33"/>
              <a:gd name="f37" fmla="+- f21 0 f33"/>
              <a:gd name="f38" fmla="*/ f33 f17 1"/>
              <a:gd name="f39" fmla="*/ f36 f17 1"/>
              <a:gd name="f40" fmla="*/ f3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38" r="f39" b="f40"/>
            <a:pathLst>
              <a:path>
                <a:moveTo>
                  <a:pt x="f22" y="f32"/>
                </a:moveTo>
                <a:arcTo wR="f32" hR="f32" stAng="f0" swAng="f1"/>
                <a:lnTo>
                  <a:pt x="f34" y="f22"/>
                </a:lnTo>
                <a:arcTo wR="f32" hR="f32" stAng="f2" swAng="f1"/>
                <a:lnTo>
                  <a:pt x="f25" y="f35"/>
                </a:lnTo>
                <a:arcTo wR="f32" hR="f32" stAng="f6" swAng="f1"/>
                <a:lnTo>
                  <a:pt x="f32" y="f26"/>
                </a:lnTo>
                <a:arcTo wR="f32" hR="f32" stAng="f1" swAng="f1"/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  <a:effectLst>
            <a:outerShdw dist="38187" dir="2700000" algn="tl">
              <a:srgbClr val="000000">
                <a:alpha val="40000"/>
              </a:srgbClr>
            </a:outerShdw>
          </a:effectLst>
        </p:spPr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 hangingPunct="0">
              <a:spcBef>
                <a:spcPts val="710"/>
              </a:spcBef>
              <a:spcAft>
                <a:spcPts val="85"/>
              </a:spcAft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FFFFFF"/>
                </a:solidFill>
                <a:latin typeface="Verdana" pitchFamily="34"/>
                <a:ea typeface="MS PGothic" pitchFamily="34"/>
                <a:cs typeface="MS PGothic" pitchFamily="34"/>
              </a:rPr>
              <a:t>Attention aux délais de réponse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1859B"/>
      </a:accent1>
      <a:accent2>
        <a:srgbClr val="DF00E2"/>
      </a:accent2>
      <a:accent3>
        <a:srgbClr val="C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3140</TotalTime>
  <Words>1019</Words>
  <Application>Microsoft Office PowerPoint</Application>
  <PresentationFormat>Grand écran</PresentationFormat>
  <Paragraphs>208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9" baseType="lpstr">
      <vt:lpstr>Microsoft YaHei</vt:lpstr>
      <vt:lpstr>MS PGothic</vt:lpstr>
      <vt:lpstr>Arial</vt:lpstr>
      <vt:lpstr>Calibri</vt:lpstr>
      <vt:lpstr>Calibri Light</vt:lpstr>
      <vt:lpstr>Century Gothic</vt:lpstr>
      <vt:lpstr>Georgia</vt:lpstr>
      <vt:lpstr>Liberation Sans</vt:lpstr>
      <vt:lpstr>Lucida Sans</vt:lpstr>
      <vt:lpstr>Marianne</vt:lpstr>
      <vt:lpstr>Segoe UI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OUTILS UTILES : S’INFORMER</vt:lpstr>
      <vt:lpstr>OUTILS UTILES : ECHANGER ET SE PREPARER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écoute  Des questions ?</vt:lpstr>
      <vt:lpstr> PREPARER SA VIE ETUDIANTE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Parcoursup : Bilan 2023</dc:title>
  <dc:creator>Valérie Bawedin</dc:creator>
  <cp:lastModifiedBy>Aurore Patchiapin</cp:lastModifiedBy>
  <cp:revision>78</cp:revision>
  <dcterms:created xsi:type="dcterms:W3CDTF">2024-01-04T11:53:58Z</dcterms:created>
  <dcterms:modified xsi:type="dcterms:W3CDTF">2026-02-13T07:30:37Z</dcterms:modified>
</cp:coreProperties>
</file>